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341" r:id="rId2"/>
    <p:sldId id="280" r:id="rId3"/>
    <p:sldId id="282" r:id="rId4"/>
    <p:sldId id="283" r:id="rId5"/>
    <p:sldId id="281" r:id="rId6"/>
    <p:sldId id="262" r:id="rId7"/>
    <p:sldId id="264" r:id="rId8"/>
    <p:sldId id="263" r:id="rId9"/>
    <p:sldId id="265" r:id="rId10"/>
    <p:sldId id="268" r:id="rId11"/>
    <p:sldId id="275" r:id="rId12"/>
    <p:sldId id="269" r:id="rId13"/>
    <p:sldId id="273" r:id="rId14"/>
    <p:sldId id="274" r:id="rId15"/>
    <p:sldId id="266" r:id="rId16"/>
    <p:sldId id="270" r:id="rId17"/>
    <p:sldId id="276" r:id="rId18"/>
    <p:sldId id="277" r:id="rId19"/>
    <p:sldId id="272" r:id="rId20"/>
    <p:sldId id="271" r:id="rId21"/>
    <p:sldId id="256" r:id="rId22"/>
    <p:sldId id="257" r:id="rId23"/>
    <p:sldId id="261" r:id="rId24"/>
    <p:sldId id="259" r:id="rId25"/>
    <p:sldId id="260" r:id="rId26"/>
    <p:sldId id="278" r:id="rId27"/>
    <p:sldId id="302" r:id="rId28"/>
    <p:sldId id="308" r:id="rId29"/>
    <p:sldId id="347" r:id="rId30"/>
    <p:sldId id="345" r:id="rId31"/>
    <p:sldId id="346" r:id="rId32"/>
    <p:sldId id="284" r:id="rId33"/>
    <p:sldId id="301" r:id="rId34"/>
    <p:sldId id="307" r:id="rId35"/>
    <p:sldId id="267" r:id="rId36"/>
    <p:sldId id="285" r:id="rId37"/>
    <p:sldId id="286" r:id="rId38"/>
    <p:sldId id="303" r:id="rId39"/>
    <p:sldId id="287" r:id="rId40"/>
    <p:sldId id="288" r:id="rId41"/>
    <p:sldId id="306" r:id="rId42"/>
    <p:sldId id="289" r:id="rId43"/>
    <p:sldId id="304" r:id="rId44"/>
    <p:sldId id="305" r:id="rId45"/>
    <p:sldId id="296" r:id="rId46"/>
    <p:sldId id="318" r:id="rId47"/>
    <p:sldId id="290" r:id="rId48"/>
    <p:sldId id="309" r:id="rId49"/>
    <p:sldId id="291" r:id="rId50"/>
    <p:sldId id="292" r:id="rId51"/>
    <p:sldId id="327" r:id="rId52"/>
    <p:sldId id="326" r:id="rId53"/>
    <p:sldId id="336" r:id="rId54"/>
    <p:sldId id="328" r:id="rId55"/>
    <p:sldId id="329" r:id="rId56"/>
    <p:sldId id="333" r:id="rId57"/>
    <p:sldId id="334" r:id="rId58"/>
    <p:sldId id="337" r:id="rId59"/>
    <p:sldId id="338" r:id="rId60"/>
    <p:sldId id="339" r:id="rId61"/>
    <p:sldId id="340" r:id="rId62"/>
    <p:sldId id="342" r:id="rId63"/>
    <p:sldId id="344" r:id="rId64"/>
    <p:sldId id="343" r:id="rId65"/>
    <p:sldId id="332" r:id="rId66"/>
    <p:sldId id="310" r:id="rId67"/>
    <p:sldId id="321" r:id="rId68"/>
    <p:sldId id="322" r:id="rId69"/>
    <p:sldId id="311" r:id="rId70"/>
    <p:sldId id="323" r:id="rId71"/>
    <p:sldId id="325" r:id="rId72"/>
    <p:sldId id="317" r:id="rId73"/>
    <p:sldId id="319" r:id="rId74"/>
    <p:sldId id="320" r:id="rId75"/>
    <p:sldId id="294" r:id="rId76"/>
    <p:sldId id="293" r:id="rId77"/>
    <p:sldId id="297" r:id="rId78"/>
    <p:sldId id="298" r:id="rId79"/>
    <p:sldId id="300" r:id="rId80"/>
    <p:sldId id="330" r:id="rId81"/>
    <p:sldId id="299" r:id="rId82"/>
    <p:sldId id="335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9A433-3145-437B-A93B-DEFBE9F0F245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56F47-0840-4954-97DE-FFAA08E12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56F47-0840-4954-97DE-FFAA08E12632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21602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БРЕНДИНГ РЕГИОНОВ И ГОРОДОВ</a:t>
            </a:r>
            <a:endParaRPr lang="ru-RU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3886200"/>
            <a:ext cx="5976664" cy="1752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Семёнов Евгений Александрович </a:t>
            </a:r>
            <a:r>
              <a:rPr lang="ru-RU" b="1" dirty="0" smtClean="0">
                <a:solidFill>
                  <a:schemeClr val="tx1"/>
                </a:solidFill>
              </a:rPr>
              <a:t>кандидат географических наук, доцент кафедры географии и регионоведения ОГУ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sostav.ru/app/public/images/news/2013/04/23/n2.gif?rand=0.7119755963794887"/>
          <p:cNvPicPr/>
          <p:nvPr/>
        </p:nvPicPr>
        <p:blipFill>
          <a:blip r:embed="rId2" cstate="print"/>
          <a:srcRect l="1738" t="16726" r="1968" b="25130"/>
          <a:stretch>
            <a:fillRect/>
          </a:stretch>
        </p:blipFill>
        <p:spPr bwMode="auto">
          <a:xfrm>
            <a:off x="43508" y="14067"/>
            <a:ext cx="9020016" cy="27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sostav.ru/images/news/2013/04/23/n4.gif"/>
          <p:cNvPicPr/>
          <p:nvPr/>
        </p:nvPicPr>
        <p:blipFill>
          <a:blip r:embed="rId3" cstate="print"/>
          <a:srcRect t="5401" b="4582"/>
          <a:stretch>
            <a:fillRect/>
          </a:stretch>
        </p:blipFill>
        <p:spPr bwMode="auto">
          <a:xfrm>
            <a:off x="13648" y="2732844"/>
            <a:ext cx="9130352" cy="410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udak.pro/wp-content/uploads/2016/12/15626399_1287416294652944_1673667489120242178_o.jpg"/>
          <p:cNvPicPr>
            <a:picLocks noChangeAspect="1" noChangeArrowheads="1"/>
          </p:cNvPicPr>
          <p:nvPr/>
        </p:nvPicPr>
        <p:blipFill>
          <a:blip r:embed="rId2" cstate="print"/>
          <a:srcRect l="13655" t="36364" r="10270" b="32468"/>
          <a:stretch>
            <a:fillRect/>
          </a:stretch>
        </p:blipFill>
        <p:spPr bwMode="auto">
          <a:xfrm>
            <a:off x="3" y="188642"/>
            <a:ext cx="4694828" cy="1444561"/>
          </a:xfrm>
          <a:prstGeom prst="rect">
            <a:avLst/>
          </a:prstGeom>
          <a:noFill/>
        </p:spPr>
      </p:pic>
      <p:pic>
        <p:nvPicPr>
          <p:cNvPr id="3" name="Picture 2" descr="http://www.sudak.pro/wp-content/uploads/2016/12/15626399_1287416294652944_1673667489120242178_o.jpg"/>
          <p:cNvPicPr>
            <a:picLocks noChangeAspect="1" noChangeArrowheads="1"/>
          </p:cNvPicPr>
          <p:nvPr/>
        </p:nvPicPr>
        <p:blipFill>
          <a:blip r:embed="rId2" cstate="print"/>
          <a:srcRect l="21061" t="12379" r="46106" b="73266"/>
          <a:stretch>
            <a:fillRect/>
          </a:stretch>
        </p:blipFill>
        <p:spPr bwMode="auto">
          <a:xfrm>
            <a:off x="4726835" y="300251"/>
            <a:ext cx="4405576" cy="1446662"/>
          </a:xfrm>
          <a:prstGeom prst="rect">
            <a:avLst/>
          </a:prstGeom>
          <a:noFill/>
        </p:spPr>
      </p:pic>
      <p:pic>
        <p:nvPicPr>
          <p:cNvPr id="4" name="Рисунок 3" descr="https://imgprx.livejournal.net/faca1f37b0a4da712160c32ffcf808ebd3d5ce62/QLRClP1q2ct8HPEGzNrn9KNQ0zcH5zvHwoG6a13OPqYd1OV8i_RahamcLthRWs64bKCXoL3y9okHMICh0QokSyUaatKzgKYiA355zCtcUmKCUD_hSOFJ1JxEHU4jWMoF"/>
          <p:cNvPicPr/>
          <p:nvPr/>
        </p:nvPicPr>
        <p:blipFill>
          <a:blip r:embed="rId3" cstate="print"/>
          <a:srcRect l="2424" r="1814"/>
          <a:stretch>
            <a:fillRect/>
          </a:stretch>
        </p:blipFill>
        <p:spPr bwMode="auto">
          <a:xfrm>
            <a:off x="889540" y="1746913"/>
            <a:ext cx="7341672" cy="511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5733256"/>
            <a:ext cx="8784976" cy="1124744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600" b="1" dirty="0" smtClean="0">
                <a:cs typeface="Times New Roman" pitchFamily="18" charset="0"/>
              </a:rPr>
              <a:t>В основу концепции и графику логотипа заложены элемент национального бурятского орнамента «улзы», символизирующий счастье и благополучие, солнце – тотем, дарующий жизнь, свет и вечность, а также аббревиатура Улан-Удэ - УУ. Логотип задаёт новый уровень визуальной культуры города.</a:t>
            </a:r>
          </a:p>
          <a:p>
            <a:endParaRPr lang="ru-RU" sz="1800" dirty="0"/>
          </a:p>
        </p:txBody>
      </p:sp>
      <p:pic>
        <p:nvPicPr>
          <p:cNvPr id="5" name="Рисунок 4" descr="Ð¤Ð¸ÑÐ¼ÐµÐ½Ð½ÑÐ¹ ÑÑÐ¸Ð»Ñ 350-Ð»ÐµÑÐ¸Ñ Ð£Ð»Ð°Ð½-Ð£Ð´Ðµ. Â©  ÐÐ³ÐµÐ½ÑÑÑÐ²Ð¾ Â«ÐÐ¾ÑÑÐ¾ÐºÐ·Ð°Ð¿Ð°Ð´Â», 2014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3830" b="3830"/>
          <a:stretch>
            <a:fillRect/>
          </a:stretch>
        </p:blipFill>
        <p:spPr bwMode="auto">
          <a:xfrm>
            <a:off x="611560" y="-1"/>
            <a:ext cx="7982447" cy="576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/slide/v/VTyUaF3rG8xWPKIejhp7oXDm6YL0Rgskl4zCtn/slide-8.jpg"/>
          <p:cNvPicPr/>
          <p:nvPr/>
        </p:nvPicPr>
        <p:blipFill>
          <a:blip r:embed="rId2" cstate="print"/>
          <a:srcRect l="3938" t="54595" r="8786" b="8458"/>
          <a:stretch>
            <a:fillRect/>
          </a:stretch>
        </p:blipFill>
        <p:spPr bwMode="auto">
          <a:xfrm>
            <a:off x="1619672" y="0"/>
            <a:ext cx="6225156" cy="197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cf.ppt-online.org/files/slide/v/VTyUaF3rG8xWPKIejhp7oXDm6YL0Rgskl4zCtn/slide-9.jpg"/>
          <p:cNvPicPr/>
          <p:nvPr/>
        </p:nvPicPr>
        <p:blipFill>
          <a:blip r:embed="rId3" cstate="print"/>
          <a:srcRect l="1153" t="2307" r="4614" b="4228"/>
          <a:stretch>
            <a:fillRect/>
          </a:stretch>
        </p:blipFill>
        <p:spPr bwMode="auto">
          <a:xfrm>
            <a:off x="1431876" y="1992573"/>
            <a:ext cx="6540473" cy="486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cf.ppt-online.org/files/slide/v/VTyUaF3rG8xWPKIejhp7oXDm6YL0Rgskl4zCtn/slide-13.jpg"/>
          <p:cNvPicPr/>
          <p:nvPr/>
        </p:nvPicPr>
        <p:blipFill>
          <a:blip r:embed="rId2" cstate="print"/>
          <a:srcRect l="1513" t="40303" r="5150" b="13441"/>
          <a:stretch>
            <a:fillRect/>
          </a:stretch>
        </p:blipFill>
        <p:spPr bwMode="auto">
          <a:xfrm>
            <a:off x="1424490" y="141496"/>
            <a:ext cx="6387869" cy="231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cf.ppt-online.org/files/slide/v/VTyUaF3rG8xWPKIejhp7oXDm6YL0Rgskl4zCtn/slide-14.jpg"/>
          <p:cNvPicPr/>
          <p:nvPr/>
        </p:nvPicPr>
        <p:blipFill>
          <a:blip r:embed="rId3" cstate="print"/>
          <a:srcRect l="1153" t="3845" r="2884" b="11534"/>
          <a:stretch>
            <a:fillRect/>
          </a:stretch>
        </p:blipFill>
        <p:spPr bwMode="auto">
          <a:xfrm>
            <a:off x="1514901" y="2462022"/>
            <a:ext cx="6276555" cy="439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obzor.westsib.ru/data/image/news_2013/02/purtov/brend.jpg"/>
          <p:cNvPicPr/>
          <p:nvPr/>
        </p:nvPicPr>
        <p:blipFill>
          <a:blip r:embed="rId2" cstate="print"/>
          <a:srcRect l="13518" r="15771"/>
          <a:stretch>
            <a:fillRect/>
          </a:stretch>
        </p:blipFill>
        <p:spPr bwMode="auto">
          <a:xfrm>
            <a:off x="12844" y="382138"/>
            <a:ext cx="9104987" cy="607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/slide/q/QM0lzIbfyTXrL1eNdZjw4nDVERY7B3iskWFaKv/slide-15.jpg"/>
          <p:cNvPicPr/>
          <p:nvPr/>
        </p:nvPicPr>
        <p:blipFill>
          <a:blip r:embed="rId2" cstate="print"/>
          <a:srcRect l="30771" t="31513" r="27355" b="18146"/>
          <a:stretch>
            <a:fillRect/>
          </a:stretch>
        </p:blipFill>
        <p:spPr bwMode="auto">
          <a:xfrm>
            <a:off x="1" y="354843"/>
            <a:ext cx="9130352" cy="61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pimg.mycdn.me/getImage?disableStub=true&amp;type=VIDEO_S_720&amp;url=http%3A%2F%2Fvdp.mycdn.me%2FgetImage%3Fid%3D88071342627%26idx%3D4%26thumbType%3D32%26f%3D1&amp;signatureToken=WyL7xGvbUf967hIW4oRWsw"/>
          <p:cNvPicPr>
            <a:picLocks noChangeAspect="1" noChangeArrowheads="1"/>
          </p:cNvPicPr>
          <p:nvPr/>
        </p:nvPicPr>
        <p:blipFill>
          <a:blip r:embed="rId2" cstate="print"/>
          <a:srcRect l="35699" t="18666" r="37001" b="19735"/>
          <a:stretch>
            <a:fillRect/>
          </a:stretch>
        </p:blipFill>
        <p:spPr bwMode="auto">
          <a:xfrm>
            <a:off x="611560" y="332656"/>
            <a:ext cx="2144004" cy="2721236"/>
          </a:xfrm>
          <a:prstGeom prst="rect">
            <a:avLst/>
          </a:prstGeom>
          <a:noFill/>
        </p:spPr>
      </p:pic>
      <p:pic>
        <p:nvPicPr>
          <p:cNvPr id="4" name="Рисунок 3" descr="https://imgprx.livejournal.net/ee0309e1b6918cbae9c573de7ca14d773b8469c2/QLRClP1q2ct8HPEGzNrn9H9OoHCsMUc92-UACPt0XD2pA_495u8XODlP7qKqV3y-qm_qyU79TRgvhPAENBSoLcPwtnd0cRNsNPEygUC4PvEUBvl5Avbl-Cf4n6Uol9z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9940" y="404664"/>
            <a:ext cx="5814060" cy="257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mgprx.livejournal.net/82ecb75af7751f767eaeb8d0db3c28d157c14a2f/QLRClP1q2ct8HPEGzNrn9KNQ0zcH5zvHwoG6a13OPqZzB-2cQV0QKpmbCKsxCTiHXLs9KZ1VFu1OmdiUwMo10IgxH1TSH1nUxnZl-zPQvKqj-bl6wM4CeaavRY93sgHt"/>
          <p:cNvPicPr/>
          <p:nvPr/>
        </p:nvPicPr>
        <p:blipFill>
          <a:blip r:embed="rId4" cstate="print"/>
          <a:srcRect l="17868" t="31818" r="14734" b="33181"/>
          <a:stretch>
            <a:fillRect/>
          </a:stretch>
        </p:blipFill>
        <p:spPr bwMode="auto">
          <a:xfrm>
            <a:off x="4428703" y="4230806"/>
            <a:ext cx="4715298" cy="17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newsvo.ru/sites/default/files/4ffa54e2aafae319d47c177f3016cb3c.jpg"/>
          <p:cNvPicPr/>
          <p:nvPr/>
        </p:nvPicPr>
        <p:blipFill>
          <a:blip r:embed="rId5" cstate="print"/>
          <a:srcRect l="1601" t="9588" r="24022" b="20843"/>
          <a:stretch>
            <a:fillRect/>
          </a:stretch>
        </p:blipFill>
        <p:spPr bwMode="auto">
          <a:xfrm>
            <a:off x="68239" y="3398293"/>
            <a:ext cx="4190502" cy="301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4vsar.ru/i/gallery/3102/big/28219.jpg"/>
          <p:cNvPicPr>
            <a:picLocks noChangeAspect="1" noChangeArrowheads="1"/>
          </p:cNvPicPr>
          <p:nvPr/>
        </p:nvPicPr>
        <p:blipFill>
          <a:blip r:embed="rId2" cstate="print"/>
          <a:srcRect l="11911" t="11005" r="11861" b="12767"/>
          <a:stretch>
            <a:fillRect/>
          </a:stretch>
        </p:blipFill>
        <p:spPr bwMode="auto">
          <a:xfrm>
            <a:off x="1" y="-1"/>
            <a:ext cx="2555776" cy="2555776"/>
          </a:xfrm>
          <a:prstGeom prst="rect">
            <a:avLst/>
          </a:prstGeom>
          <a:noFill/>
        </p:spPr>
      </p:pic>
      <p:pic>
        <p:nvPicPr>
          <p:cNvPr id="3" name="Рисунок 2" descr="https://s.ura.news/images/news/upload/DSC08959.JPG"/>
          <p:cNvPicPr/>
          <p:nvPr/>
        </p:nvPicPr>
        <p:blipFill>
          <a:blip r:embed="rId3" cstate="print"/>
          <a:srcRect l="24649" t="6443" b="13690"/>
          <a:stretch>
            <a:fillRect/>
          </a:stretch>
        </p:blipFill>
        <p:spPr bwMode="auto">
          <a:xfrm>
            <a:off x="2564929" y="0"/>
            <a:ext cx="3371847" cy="269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ic.pics.livejournal.com/vladimirov_av/38062636/61183/61183_original.jpg"/>
          <p:cNvPicPr/>
          <p:nvPr/>
        </p:nvPicPr>
        <p:blipFill>
          <a:blip r:embed="rId4" cstate="print"/>
          <a:srcRect l="20650" t="5007" r="13141" b="21564"/>
          <a:stretch>
            <a:fillRect/>
          </a:stretch>
        </p:blipFill>
        <p:spPr bwMode="auto">
          <a:xfrm>
            <a:off x="5964072" y="-1"/>
            <a:ext cx="3192436" cy="266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mg.artlebedev.ru/everything/perm/logo/life/perm-logo-life-09.jpg"/>
          <p:cNvPicPr/>
          <p:nvPr/>
        </p:nvPicPr>
        <p:blipFill>
          <a:blip r:embed="rId5" cstate="print"/>
          <a:srcRect l="22146" t="9843" b="2461"/>
          <a:stretch>
            <a:fillRect/>
          </a:stretch>
        </p:blipFill>
        <p:spPr bwMode="auto">
          <a:xfrm>
            <a:off x="1" y="2636912"/>
            <a:ext cx="4885898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www.tema.ru/jjj/perm/2.jpg"/>
          <p:cNvPicPr/>
          <p:nvPr/>
        </p:nvPicPr>
        <p:blipFill>
          <a:blip r:embed="rId6" cstate="print"/>
          <a:srcRect l="25679" r="3001" b="2290"/>
          <a:stretch>
            <a:fillRect/>
          </a:stretch>
        </p:blipFill>
        <p:spPr bwMode="auto">
          <a:xfrm>
            <a:off x="4907482" y="2630997"/>
            <a:ext cx="4236518" cy="422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ria56.ru/uploads/images/lider%20ekonomiki.png"/>
          <p:cNvPicPr/>
          <p:nvPr/>
        </p:nvPicPr>
        <p:blipFill>
          <a:blip r:embed="rId2" cstate="print"/>
          <a:srcRect b="20432"/>
          <a:stretch>
            <a:fillRect/>
          </a:stretch>
        </p:blipFill>
        <p:spPr bwMode="auto">
          <a:xfrm>
            <a:off x="395536" y="1"/>
            <a:ext cx="3529350" cy="391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www.orinfo.ru/images/news/10017880/Orenburzh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520" y="14544"/>
            <a:ext cx="3190703" cy="368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www.ural56.ru/photos/2014/April2014/%D0%BB%D0%BE%D0%B3%D0%BE%D1%82%D0%B8%D0%BF%2080-270%20%D0%BB%D0%B5%D1%82.jpg"/>
          <p:cNvPicPr/>
          <p:nvPr/>
        </p:nvPicPr>
        <p:blipFill>
          <a:blip r:embed="rId4" cstate="print"/>
          <a:srcRect l="8358" t="13293" r="9793" b="14502"/>
          <a:stretch>
            <a:fillRect/>
          </a:stretch>
        </p:blipFill>
        <p:spPr bwMode="auto">
          <a:xfrm>
            <a:off x="-17993" y="4192172"/>
            <a:ext cx="4138596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www.ural56.ru/upload/iblock/9f0/9f0a2a12c689bc22f75f8f688d2280f8.jpg"/>
          <p:cNvPicPr/>
          <p:nvPr/>
        </p:nvPicPr>
        <p:blipFill>
          <a:blip r:embed="rId5" cstate="print"/>
          <a:srcRect l="5694" t="14303" r="5092" b="20282"/>
          <a:stretch>
            <a:fillRect/>
          </a:stretch>
        </p:blipFill>
        <p:spPr bwMode="auto">
          <a:xfrm>
            <a:off x="5064369" y="3786564"/>
            <a:ext cx="3138207" cy="307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636" y="188640"/>
            <a:ext cx="8820364" cy="6607945"/>
          </a:xfr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ru-RU" sz="2800" b="1" i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Бренд</a:t>
            </a:r>
            <a:r>
              <a:rPr lang="ru-RU" sz="2800" b="1" dirty="0" smtClean="0"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400" b="1" dirty="0" smtClean="0">
                <a:latin typeface="Arial Black" pitchFamily="34" charset="0"/>
                <a:cs typeface="Aharoni" pitchFamily="2" charset="-79"/>
              </a:rPr>
              <a:t>– название, термин, знак, символ, торговая марка или другая характеристика, отличающая товар или услугу от других товаров и услуг</a:t>
            </a:r>
            <a:r>
              <a:rPr lang="ru-RU" sz="2400" dirty="0" smtClean="0">
                <a:latin typeface="Arial Black" pitchFamily="34" charset="0"/>
                <a:cs typeface="Aharoni" pitchFamily="2" charset="-79"/>
              </a:rPr>
              <a:t> </a:t>
            </a:r>
            <a:br>
              <a:rPr lang="ru-RU" sz="2400" dirty="0" smtClean="0">
                <a:latin typeface="Arial Black" pitchFamily="34" charset="0"/>
                <a:cs typeface="Aharoni" pitchFamily="2" charset="-79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Бренд</a:t>
            </a:r>
            <a:r>
              <a:rPr lang="ru-RU" sz="2400" b="1" dirty="0" smtClean="0">
                <a:latin typeface="Arial Black" pitchFamily="34" charset="0"/>
                <a:cs typeface="Aharoni" pitchFamily="2" charset="-79"/>
              </a:rPr>
              <a:t> – комплекс информации, ярких образов, ассоциаций, связанных с объектом, исходя из восприятия названия или символики какого-либо производителя или продукта (услуги)</a:t>
            </a:r>
            <a:br>
              <a:rPr lang="ru-RU" sz="2400" b="1" dirty="0" smtClean="0">
                <a:latin typeface="Arial Black" pitchFamily="34" charset="0"/>
                <a:cs typeface="Aharoni" pitchFamily="2" charset="-79"/>
              </a:rPr>
            </a:br>
            <a:r>
              <a:rPr lang="ru-RU" sz="2400" dirty="0" smtClean="0">
                <a:latin typeface="Arial Black" pitchFamily="34" charset="0"/>
                <a:cs typeface="Aharoni" pitchFamily="2" charset="-79"/>
              </a:rPr>
              <a:t/>
            </a:r>
            <a:br>
              <a:rPr lang="ru-RU" sz="2400" dirty="0" smtClean="0">
                <a:latin typeface="Arial Black" pitchFamily="34" charset="0"/>
                <a:cs typeface="Aharoni" pitchFamily="2" charset="-79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Бренд территории </a:t>
            </a:r>
            <a:r>
              <a:rPr lang="ru-RU" sz="2400" b="1" dirty="0" smtClean="0">
                <a:latin typeface="Arial Black" pitchFamily="34" charset="0"/>
                <a:cs typeface="Aharoni" pitchFamily="2" charset="-79"/>
              </a:rPr>
              <a:t>– совокупность уникальных качеств, отражающих своеобразие, ценностные, оригинальные характеристики данной территории, формирующие ассоциативно-эмоциональный образ территории, ставший широко известным и распространенным в информационном пространстве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oren.ru/wp-content/uploads/2017/10/Forum-Serdtse-Evrazii.jpg"/>
          <p:cNvPicPr/>
          <p:nvPr/>
        </p:nvPicPr>
        <p:blipFill>
          <a:blip r:embed="rId2" cstate="print"/>
          <a:srcRect t="26083" b="28430"/>
          <a:stretch>
            <a:fillRect/>
          </a:stretch>
        </p:blipFill>
        <p:spPr bwMode="auto">
          <a:xfrm>
            <a:off x="487170" y="14069"/>
            <a:ext cx="7986272" cy="211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saratov.gov.ru/upload/iblock/1ba/834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355" y="2518117"/>
            <a:ext cx="3676522" cy="390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www.ural56.ru/upload/iblock/675/6753872b9aeb4391937e9f0a6187178a.jpg"/>
          <p:cNvPicPr/>
          <p:nvPr/>
        </p:nvPicPr>
        <p:blipFill>
          <a:blip r:embed="rId4" cstate="print"/>
          <a:srcRect t="5532" r="5373" b="58508"/>
          <a:stretch>
            <a:fillRect/>
          </a:stretch>
        </p:blipFill>
        <p:spPr bwMode="auto">
          <a:xfrm>
            <a:off x="4644006" y="2852935"/>
            <a:ext cx="4499993" cy="235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www.ural56.ru/upload/iblock/675/6753872b9aeb4391937e9f0a6187178a.jpg"/>
          <p:cNvPicPr/>
          <p:nvPr/>
        </p:nvPicPr>
        <p:blipFill>
          <a:blip r:embed="rId4" cstate="print"/>
          <a:srcRect t="91283" r="35019" b="418"/>
          <a:stretch>
            <a:fillRect/>
          </a:stretch>
        </p:blipFill>
        <p:spPr bwMode="auto">
          <a:xfrm>
            <a:off x="4503107" y="5261318"/>
            <a:ext cx="4626615" cy="78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cf.ppt-online.org/files/slide/q/QM0lzIbfyTXrL1eNdZjw4nDVERY7B3iskWFaKv/slide-9.jpg"/>
          <p:cNvPicPr/>
          <p:nvPr/>
        </p:nvPicPr>
        <p:blipFill>
          <a:blip r:embed="rId2" cstate="print"/>
          <a:srcRect l="30895" t="55852" r="42889" b="6537"/>
          <a:stretch>
            <a:fillRect/>
          </a:stretch>
        </p:blipFill>
        <p:spPr bwMode="auto">
          <a:xfrm>
            <a:off x="-3552" y="3938954"/>
            <a:ext cx="3126580" cy="251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setwalls.ru/pic/201305/1680x1050/setwalls.ru-48656.jpg"/>
          <p:cNvPicPr/>
          <p:nvPr/>
        </p:nvPicPr>
        <p:blipFill>
          <a:blip r:embed="rId3" cstate="print"/>
          <a:srcRect l="14054" r="18108" b="2221"/>
          <a:stretch>
            <a:fillRect/>
          </a:stretch>
        </p:blipFill>
        <p:spPr bwMode="auto">
          <a:xfrm>
            <a:off x="755576" y="332656"/>
            <a:ext cx="3352082" cy="302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clipartbest.com/cliparts/9c4/6qM/9c46qMaoi.png"/>
          <p:cNvPicPr/>
          <p:nvPr/>
        </p:nvPicPr>
        <p:blipFill>
          <a:blip r:embed="rId4" cstate="print"/>
          <a:srcRect l="8073" t="2274" r="9017" b="9343"/>
          <a:stretch>
            <a:fillRect/>
          </a:stretch>
        </p:blipFill>
        <p:spPr bwMode="auto">
          <a:xfrm>
            <a:off x="4500985" y="260647"/>
            <a:ext cx="3843785" cy="308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shichangbu.com/data/attachment/portal/201308/21/111616z89ic8u1u80zoguo.jpg"/>
          <p:cNvPicPr/>
          <p:nvPr/>
        </p:nvPicPr>
        <p:blipFill>
          <a:blip r:embed="rId5" cstate="print"/>
          <a:srcRect l="9429" r="3436"/>
          <a:stretch>
            <a:fillRect/>
          </a:stretch>
        </p:blipFill>
        <p:spPr bwMode="auto">
          <a:xfrm>
            <a:off x="5866228" y="3969411"/>
            <a:ext cx="3277771" cy="248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images.prosperentcdn.com/images/250x250/www.grandslamnewyork.com/product_images/w/602/ILNY-White-V-1__52993.jpg"/>
          <p:cNvPicPr/>
          <p:nvPr/>
        </p:nvPicPr>
        <p:blipFill>
          <a:blip r:embed="rId6" cstate="print"/>
          <a:srcRect l="11149" r="13996" b="27425"/>
          <a:stretch>
            <a:fillRect/>
          </a:stretch>
        </p:blipFill>
        <p:spPr bwMode="auto">
          <a:xfrm>
            <a:off x="3144925" y="3855833"/>
            <a:ext cx="2679100" cy="259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ÑÐ¸Ð¼Ð°Ð½ÐºÐ° Ð´Ð»Ñ ÑÑÑÐ¸ÑÑÐ¾Ð² Ð¸Ð»Ð¸ Ð°Ð½Ð°ÑÐ¾Ð¼Ð¸Ñ ÑÐµÑÑÐ¸ÑÐ¾ÑÐ¸Ð°Ð»ÑÐ½Ð¾Ð³Ð¾ Ð±ÑÐµÐ½Ð´Ð¸Ð½Ð³Ð°"/>
          <p:cNvPicPr/>
          <p:nvPr/>
        </p:nvPicPr>
        <p:blipFill>
          <a:blip r:embed="rId2" cstate="print"/>
          <a:srcRect l="4006" r="2292"/>
          <a:stretch>
            <a:fillRect/>
          </a:stretch>
        </p:blipFill>
        <p:spPr bwMode="auto">
          <a:xfrm>
            <a:off x="0" y="450167"/>
            <a:ext cx="9144000" cy="588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myslide.ru/documents_4/593e1c638ebf5e1e2d3eedb6be46716a/img29.jpg"/>
          <p:cNvPicPr/>
          <p:nvPr/>
        </p:nvPicPr>
        <p:blipFill>
          <a:blip r:embed="rId3" cstate="print"/>
          <a:srcRect l="52441" t="56727" r="27402" b="28705"/>
          <a:stretch>
            <a:fillRect/>
          </a:stretch>
        </p:blipFill>
        <p:spPr bwMode="auto">
          <a:xfrm>
            <a:off x="6114198" y="2727249"/>
            <a:ext cx="2907474" cy="145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ic.gov.kz/sites/default/files/webform/logotip_brend_kazahstana_3_-_abdikov_madi.jpg"/>
          <p:cNvPicPr/>
          <p:nvPr/>
        </p:nvPicPr>
        <p:blipFill>
          <a:blip r:embed="rId3" cstate="print"/>
          <a:srcRect l="23191" t="22932" r="23415" b="21902"/>
          <a:stretch>
            <a:fillRect/>
          </a:stretch>
        </p:blipFill>
        <p:spPr bwMode="auto">
          <a:xfrm>
            <a:off x="0" y="188640"/>
            <a:ext cx="3060554" cy="316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mic.gov.kz/sites/default/files/webform/logotip_brend_kazahstana_1_-_abdikov_madi.jpg"/>
          <p:cNvPicPr/>
          <p:nvPr/>
        </p:nvPicPr>
        <p:blipFill>
          <a:blip r:embed="rId4" cstate="print"/>
          <a:srcRect l="12827" t="7697" r="13095" b="11645"/>
          <a:stretch>
            <a:fillRect/>
          </a:stretch>
        </p:blipFill>
        <p:spPr bwMode="auto">
          <a:xfrm>
            <a:off x="6487886" y="188640"/>
            <a:ext cx="2656114" cy="289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mic.gov.kz/sites/default/files/webform/logo_serdce_gif.gif"/>
          <p:cNvPicPr/>
          <p:nvPr/>
        </p:nvPicPr>
        <p:blipFill>
          <a:blip r:embed="rId5" cstate="print"/>
          <a:srcRect l="12002" t="13415" r="10690" b="13730"/>
          <a:stretch>
            <a:fillRect/>
          </a:stretch>
        </p:blipFill>
        <p:spPr bwMode="auto">
          <a:xfrm>
            <a:off x="3131840" y="188640"/>
            <a:ext cx="3212690" cy="303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ds03.infourok.ru/uploads/ex/1383/0001d4ba-709a7165/img16.jpg"/>
          <p:cNvPicPr/>
          <p:nvPr/>
        </p:nvPicPr>
        <p:blipFill>
          <a:blip r:embed="rId6" cstate="print"/>
          <a:srcRect l="2424" t="12466" r="1814" b="4649"/>
          <a:stretch>
            <a:fillRect/>
          </a:stretch>
        </p:blipFill>
        <p:spPr bwMode="auto">
          <a:xfrm>
            <a:off x="1187624" y="3494547"/>
            <a:ext cx="6908356" cy="336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 Ð´Ð°Ð½Ð½Ð¾Ð¼ ÑÐµÑÐµÐ½Ð¸Ð¸ Ð¸Ð´ÐµÐ½ÑÐ¸ÑÐ½Ð¾ÑÑÑ ÑÑÑÐ¾Ð¸ÑÑÑ Ð²Ð¾ÐºÑÑÐ³ Ð·Ð½Ð°ÐºÐ°, ÐºÐ¾ÑÐ¾ÑÑÐ¹ Ð¿ÑÐµÐ´ÑÑÐ°Ð²Ð»ÑÐµÑ ÑÐ¾Ð±Ð¾Ð¹ Â«Ð¼Ð¾ÑÑÐºÐ¾Ð¹ ÑÐ·ÐµÐ»-ÑÐµÑÐ´ÑÐµÂ». ÐÐ½Ð°Ðº ÑÐ½Ð¸Ð²ÐµÑÑÐ°Ð»ÐµÐ½, ÐµÐ³Ð¾"/>
          <p:cNvPicPr/>
          <p:nvPr/>
        </p:nvPicPr>
        <p:blipFill>
          <a:blip r:embed="rId2" cstate="print"/>
          <a:srcRect l="41363" t="46979" r="39794" b="10409"/>
          <a:stretch>
            <a:fillRect/>
          </a:stretch>
        </p:blipFill>
        <p:spPr bwMode="auto">
          <a:xfrm>
            <a:off x="14556" y="404663"/>
            <a:ext cx="3347622" cy="566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cf.ppt-online.org/files1/slide/5/5Z7tqSWVAkh0Fd1gHcnrDxy9ITeGm3uL4PUKlwOYBj/slide-12.jpg"/>
          <p:cNvPicPr/>
          <p:nvPr/>
        </p:nvPicPr>
        <p:blipFill>
          <a:blip r:embed="rId3" cstate="print"/>
          <a:srcRect l="5124" t="23126" r="2645" b="7495"/>
          <a:stretch>
            <a:fillRect/>
          </a:stretch>
        </p:blipFill>
        <p:spPr bwMode="auto">
          <a:xfrm>
            <a:off x="3430262" y="188640"/>
            <a:ext cx="5713737" cy="320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Ð Ð´Ð°Ð½Ð½Ð¾Ð¼ ÑÐµÑÐµÐ½Ð¸Ð¸ Ð¸Ð´ÐµÐ½ÑÐ¸ÑÐ½Ð¾ÑÑÑ ÑÑÑÐ¾Ð¸ÑÑÑ Ð²Ð¾ÐºÑÑÐ³ Ð·Ð½Ð°ÐºÐ°, ÐºÐ¾ÑÐ¾ÑÑÐ¹ Ð¿ÑÐµÐ´ÑÑÐ°Ð²Ð»ÑÐµÑ ÑÐ¾Ð±Ð¾Ð¹ Â«Ð¼Ð¾ÑÑÐºÐ¾Ð¹ ÑÐ·ÐµÐ»-ÑÐµÑÐ´ÑÐµÂ». ÐÐ½Ð°Ðº ÑÐ½Ð¸Ð²ÐµÑÑÐ°Ð»ÐµÐ½, ÐµÐ³Ð¾"/>
          <p:cNvPicPr/>
          <p:nvPr/>
        </p:nvPicPr>
        <p:blipFill>
          <a:blip r:embed="rId2" cstate="print"/>
          <a:srcRect l="60631" t="72546" r="5032" b="7000"/>
          <a:stretch>
            <a:fillRect/>
          </a:stretch>
        </p:blipFill>
        <p:spPr bwMode="auto">
          <a:xfrm>
            <a:off x="3275856" y="3615397"/>
            <a:ext cx="5868144" cy="262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amsud.ru/images/photos/medium/article24717.jpg"/>
          <p:cNvPicPr/>
          <p:nvPr/>
        </p:nvPicPr>
        <p:blipFill>
          <a:blip r:embed="rId2" cstate="print"/>
          <a:srcRect t="2712" r="4068"/>
          <a:stretch>
            <a:fillRect/>
          </a:stretch>
        </p:blipFill>
        <p:spPr bwMode="auto">
          <a:xfrm>
            <a:off x="2402006" y="33835"/>
            <a:ext cx="3856034" cy="391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pbs.twimg.com/media/COiT54cUEAA2MMM.jpg"/>
          <p:cNvPicPr/>
          <p:nvPr/>
        </p:nvPicPr>
        <p:blipFill>
          <a:blip r:embed="rId3" cstate="print"/>
          <a:srcRect l="1506" t="2961" r="3013" b="2961"/>
          <a:stretch>
            <a:fillRect/>
          </a:stretch>
        </p:blipFill>
        <p:spPr bwMode="auto">
          <a:xfrm>
            <a:off x="0" y="3226301"/>
            <a:ext cx="3624388" cy="363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gdk-syzran.ru/wp-content/uploads/2015/02/2g.png"/>
          <p:cNvPicPr/>
          <p:nvPr/>
        </p:nvPicPr>
        <p:blipFill>
          <a:blip r:embed="rId4" cstate="print"/>
          <a:srcRect l="7731" t="23121" r="6632" b="10492"/>
          <a:stretch>
            <a:fillRect/>
          </a:stretch>
        </p:blipFill>
        <p:spPr bwMode="auto">
          <a:xfrm>
            <a:off x="5254388" y="2836617"/>
            <a:ext cx="3862316" cy="399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humb9.shutterstock.com/display_pic_with_logo/3122852/343889726/stock-vector-tulip-and-rose-logo-with-flag-of-us-and-turkey-logo-vector-343889726.jpg"/>
          <p:cNvPicPr/>
          <p:nvPr/>
        </p:nvPicPr>
        <p:blipFill>
          <a:blip r:embed="rId2" cstate="print"/>
          <a:srcRect l="10499" t="5026" r="10499" b="10052"/>
          <a:stretch>
            <a:fillRect/>
          </a:stretch>
        </p:blipFill>
        <p:spPr bwMode="auto">
          <a:xfrm>
            <a:off x="780594" y="13649"/>
            <a:ext cx="3296004" cy="359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antargo.com.ua/images/stories/statyi/Logo2013/Tulipes/tulip22.jpg"/>
          <p:cNvPicPr/>
          <p:nvPr/>
        </p:nvPicPr>
        <p:blipFill>
          <a:blip r:embed="rId3" cstate="print"/>
          <a:srcRect l="22096" t="4361" r="23259" b="13083"/>
          <a:stretch>
            <a:fillRect/>
          </a:stretch>
        </p:blipFill>
        <p:spPr bwMode="auto">
          <a:xfrm>
            <a:off x="5072099" y="30503"/>
            <a:ext cx="3307626" cy="355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3.pixers.pics/pixers/700/FO/61/35/87/39/700_FO61358739_9afb2b08ce48468b8780cfe0d7e83d35.jpg"/>
          <p:cNvPicPr/>
          <p:nvPr/>
        </p:nvPicPr>
        <p:blipFill>
          <a:blip r:embed="rId4" cstate="print"/>
          <a:srcRect t="20958" b="20482"/>
          <a:stretch>
            <a:fillRect/>
          </a:stretch>
        </p:blipFill>
        <p:spPr bwMode="auto">
          <a:xfrm>
            <a:off x="-1" y="3861048"/>
            <a:ext cx="5059711" cy="296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2014.tmf-dialogue.net/wp-content/uploads/2013/11/Logo-Tulip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7150" y="3882683"/>
            <a:ext cx="3968202" cy="278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orld-time-zones.ru/img/evrazia-1.jpg"/>
          <p:cNvPicPr/>
          <p:nvPr/>
        </p:nvPicPr>
        <p:blipFill>
          <a:blip r:embed="rId2" cstate="print"/>
          <a:srcRect l="1282" r="8014"/>
          <a:stretch>
            <a:fillRect/>
          </a:stretch>
        </p:blipFill>
        <p:spPr bwMode="auto">
          <a:xfrm>
            <a:off x="-5548" y="177421"/>
            <a:ext cx="9135901" cy="657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707904" y="2780928"/>
            <a:ext cx="93610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283968" y="328498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 flipV="1">
            <a:off x="2699792" y="2420888"/>
            <a:ext cx="864096" cy="28803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07904" y="2780928"/>
            <a:ext cx="3888432" cy="93610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755576" y="2780928"/>
            <a:ext cx="3024336" cy="28803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2267744" y="2636912"/>
            <a:ext cx="1440160" cy="1440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707904" y="2780928"/>
            <a:ext cx="1224136" cy="7920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liptorg-cp.ru/wp-content/uploads/2015/10/orenburg-750x445.jpg"/>
          <p:cNvPicPr/>
          <p:nvPr/>
        </p:nvPicPr>
        <p:blipFill>
          <a:blip r:embed="rId2" cstate="print"/>
          <a:srcRect l="3024" r="12472"/>
          <a:stretch>
            <a:fillRect/>
          </a:stretch>
        </p:blipFill>
        <p:spPr bwMode="auto">
          <a:xfrm>
            <a:off x="0" y="188640"/>
            <a:ext cx="9143999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velikayastrana.ucoz.ru/Diagramma37.jpg"/>
          <p:cNvPicPr/>
          <p:nvPr/>
        </p:nvPicPr>
        <p:blipFill>
          <a:blip r:embed="rId2" cstate="print"/>
          <a:srcRect l="9824" t="7985" r="2312" b="2662"/>
          <a:stretch>
            <a:fillRect/>
          </a:stretch>
        </p:blipFill>
        <p:spPr bwMode="auto">
          <a:xfrm>
            <a:off x="0" y="332657"/>
            <a:ext cx="9103057" cy="608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7" y="274638"/>
            <a:ext cx="8820873" cy="553062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Брендинг территории</a:t>
            </a:r>
            <a:r>
              <a:rPr lang="ru-RU" sz="2800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Arial Black" pitchFamily="34" charset="0"/>
                <a:cs typeface="Times New Roman" pitchFamily="18" charset="0"/>
              </a:rPr>
              <a:t>— это процесс формирования и управления брендом; он включает в себя создание бренда, его позиционирование, продвижение, изменение и обновление (ребрендинг)</a:t>
            </a:r>
            <a:r>
              <a:rPr lang="ru-RU" sz="2400" dirty="0" smtClean="0">
                <a:latin typeface="Arial Black" pitchFamily="34" charset="0"/>
                <a:cs typeface="Times New Roman" pitchFamily="18" charset="0"/>
              </a:rPr>
              <a:t> </a:t>
            </a:r>
            <a:br>
              <a:rPr lang="ru-RU" sz="2400" dirty="0" smtClean="0">
                <a:latin typeface="Arial Black" pitchFamily="34" charset="0"/>
                <a:cs typeface="Times New Roman" pitchFamily="18" charset="0"/>
              </a:rPr>
            </a:br>
            <a:r>
              <a:rPr lang="ru-RU" sz="2400" dirty="0" smtClean="0"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Arial Black" pitchFamily="34" charset="0"/>
                <a:cs typeface="Times New Roman" pitchFamily="18" charset="0"/>
              </a:rPr>
            </a:br>
            <a:r>
              <a:rPr lang="ru-RU" sz="2400" dirty="0" smtClean="0">
                <a:latin typeface="Arial Black" pitchFamily="34" charset="0"/>
                <a:cs typeface="Times New Roman" pitchFamily="18" charset="0"/>
              </a:rPr>
              <a:t>Цель </a:t>
            </a:r>
            <a:r>
              <a:rPr lang="ru-RU" sz="24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брендинга территории </a:t>
            </a:r>
            <a:r>
              <a:rPr lang="ru-RU" sz="2400" b="1" dirty="0" smtClean="0">
                <a:latin typeface="Arial Black" pitchFamily="34" charset="0"/>
                <a:cs typeface="Times New Roman" pitchFamily="18" charset="0"/>
              </a:rPr>
              <a:t>— разработка инструментов формирования положительного имиджа, повышения конкурентоспособности территории, с целью завоевания внешних рынков, привлечения инвесторов, туристов, новых жителей и квалифицированных мигрантов</a:t>
            </a:r>
            <a:endParaRPr lang="ru-RU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4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ol-ilezk.3dn.ru/karta/Orenburgskaya_Obl-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2955"/>
            <a:ext cx="9144000" cy="6318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td3.mycdn.me/image?id=837915164916&amp;t=20&amp;plc=WEB&amp;tkn=*gbUN9-zNX1fl5Upe1ClcRzvaVgY"/>
          <p:cNvPicPr/>
          <p:nvPr/>
        </p:nvPicPr>
        <p:blipFill>
          <a:blip r:embed="rId2" cstate="print"/>
          <a:srcRect l="4181" r="54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neta-astra.ru/d/758634/d/novyy-god-na-vottchine-ded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6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ravel.rambler.ru/media/original_images/5281f33e818e0.jpg"/>
          <p:cNvPicPr/>
          <p:nvPr/>
        </p:nvPicPr>
        <p:blipFill>
          <a:blip r:embed="rId2" cstate="print"/>
          <a:srcRect t="4234" r="3533"/>
          <a:stretch>
            <a:fillRect/>
          </a:stretch>
        </p:blipFill>
        <p:spPr bwMode="auto">
          <a:xfrm>
            <a:off x="-13008" y="0"/>
            <a:ext cx="9170656" cy="686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.travel.ru/images2/2011/12/object196726/dsc_85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-fotki.yandex.ru/get/5809/225315365.3c/0_1571f7_331383f2_XXL.jpg"/>
          <p:cNvPicPr/>
          <p:nvPr/>
        </p:nvPicPr>
        <p:blipFill>
          <a:blip r:embed="rId2" cstate="print"/>
          <a:srcRect l="4614" r="46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627316.vk.me/v627316940/2efc0/BrcKGCO3Luw.jpg"/>
          <p:cNvPicPr/>
          <p:nvPr/>
        </p:nvPicPr>
        <p:blipFill>
          <a:blip r:embed="rId2" cstate="print"/>
          <a:srcRect l="3100" r="2215"/>
          <a:stretch>
            <a:fillRect/>
          </a:stretch>
        </p:blipFill>
        <p:spPr bwMode="auto">
          <a:xfrm>
            <a:off x="0" y="218257"/>
            <a:ext cx="9144000" cy="642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hotos.lifeisphoto.ru/159/0/1593846.jpg"/>
          <p:cNvPicPr/>
          <p:nvPr/>
        </p:nvPicPr>
        <p:blipFill>
          <a:blip r:embed="rId2" cstate="print"/>
          <a:srcRect r="1260"/>
          <a:stretch>
            <a:fillRect/>
          </a:stretch>
        </p:blipFill>
        <p:spPr bwMode="auto">
          <a:xfrm>
            <a:off x="-1" y="260648"/>
            <a:ext cx="9144001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e1abcgakjmf3afc5c8g.xn--p1ai/upload/resize_cache/main/411/800_800_1/41105838b447b7e01af05956aafe4ca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78" y="14068"/>
            <a:ext cx="9153378" cy="685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676456" cy="604867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latin typeface="Arial Black" pitchFamily="34" charset="0"/>
              </a:rPr>
              <a:t/>
            </a:r>
            <a:br>
              <a:rPr lang="ru-RU" sz="2800" b="1" dirty="0" smtClean="0">
                <a:latin typeface="Arial Black" pitchFamily="34" charset="0"/>
              </a:rPr>
            </a:br>
            <a:r>
              <a:rPr lang="ru-RU" sz="2800" b="1" dirty="0" smtClean="0">
                <a:latin typeface="Arial Black" pitchFamily="34" charset="0"/>
              </a:rPr>
              <a:t>Бренд территории </a:t>
            </a:r>
            <a:r>
              <a:rPr lang="ru-RU" sz="2800" dirty="0" smtClean="0">
                <a:latin typeface="Arial Black" pitchFamily="34" charset="0"/>
              </a:rPr>
              <a:t>состоит из элементов:  </a:t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dirty="0" smtClean="0">
                <a:latin typeface="Arial Black" pitchFamily="34" charset="0"/>
              </a:rPr>
              <a:t/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i="1" dirty="0" smtClean="0">
                <a:solidFill>
                  <a:srgbClr val="FF0000"/>
                </a:solidFill>
                <a:latin typeface="Arial Black" pitchFamily="34" charset="0"/>
              </a:rPr>
              <a:t>- </a:t>
            </a:r>
            <a:r>
              <a:rPr lang="ru-RU" sz="2800" b="1" i="1" dirty="0" smtClean="0">
                <a:solidFill>
                  <a:srgbClr val="FF0000"/>
                </a:solidFill>
                <a:latin typeface="Arial Black" pitchFamily="34" charset="0"/>
              </a:rPr>
              <a:t>визуальная коммуникация</a:t>
            </a:r>
            <a:r>
              <a:rPr lang="ru-RU" sz="2800" dirty="0" smtClean="0">
                <a:latin typeface="Arial Black" pitchFamily="34" charset="0"/>
              </a:rPr>
              <a:t> </a:t>
            </a:r>
            <a:r>
              <a:rPr lang="ru-RU" sz="2800" b="1" dirty="0" smtClean="0">
                <a:latin typeface="Arial Black" pitchFamily="34" charset="0"/>
                <a:cs typeface="Aharoni" pitchFamily="2" charset="-79"/>
              </a:rPr>
              <a:t> – </a:t>
            </a:r>
            <a:r>
              <a:rPr lang="ru-RU" sz="2800" dirty="0" smtClean="0">
                <a:latin typeface="Arial Black" pitchFamily="34" charset="0"/>
              </a:rPr>
              <a:t>логотип, слоган, фирменные элементы</a:t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dirty="0" smtClean="0">
                <a:latin typeface="Arial Black" pitchFamily="34" charset="0"/>
              </a:rPr>
              <a:t/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i="1" dirty="0" smtClean="0">
                <a:solidFill>
                  <a:srgbClr val="FF0000"/>
                </a:solidFill>
                <a:latin typeface="Arial Black" pitchFamily="34" charset="0"/>
              </a:rPr>
              <a:t>- </a:t>
            </a:r>
            <a:r>
              <a:rPr lang="ru-RU" sz="2800" b="1" i="1" dirty="0" smtClean="0">
                <a:solidFill>
                  <a:srgbClr val="FF0000"/>
                </a:solidFill>
                <a:latin typeface="Arial Black" pitchFamily="34" charset="0"/>
              </a:rPr>
              <a:t>ядро бренда </a:t>
            </a:r>
            <a:r>
              <a:rPr lang="ru-RU" sz="2800" b="1" dirty="0" smtClean="0">
                <a:latin typeface="Arial Black" pitchFamily="34" charset="0"/>
                <a:cs typeface="Aharoni" pitchFamily="2" charset="-79"/>
              </a:rPr>
              <a:t>– </a:t>
            </a:r>
            <a:r>
              <a:rPr lang="ru-RU" sz="2800" dirty="0" smtClean="0">
                <a:latin typeface="Arial Black" pitchFamily="34" charset="0"/>
              </a:rPr>
              <a:t>идентичность территории </a:t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dirty="0" smtClean="0">
                <a:latin typeface="Arial Black" pitchFamily="34" charset="0"/>
              </a:rPr>
              <a:t/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i="1" dirty="0" smtClean="0">
                <a:solidFill>
                  <a:srgbClr val="FF0000"/>
                </a:solidFill>
                <a:latin typeface="Arial Black" pitchFamily="34" charset="0"/>
              </a:rPr>
              <a:t>- </a:t>
            </a:r>
            <a:r>
              <a:rPr lang="ru-RU" sz="2800" b="1" i="1" dirty="0" smtClean="0">
                <a:solidFill>
                  <a:srgbClr val="FF0000"/>
                </a:solidFill>
                <a:latin typeface="Arial Black" pitchFamily="34" charset="0"/>
              </a:rPr>
              <a:t>платформу бренда </a:t>
            </a:r>
            <a:r>
              <a:rPr lang="ru-RU" sz="2800" b="1" dirty="0" smtClean="0">
                <a:latin typeface="Arial Black" pitchFamily="34" charset="0"/>
                <a:cs typeface="Aharoni" pitchFamily="2" charset="-79"/>
              </a:rPr>
              <a:t>– имидж, </a:t>
            </a:r>
            <a:r>
              <a:rPr lang="ru-RU" sz="2800" dirty="0" smtClean="0">
                <a:latin typeface="Arial Black" pitchFamily="34" charset="0"/>
              </a:rPr>
              <a:t>ценности</a:t>
            </a:r>
            <a:r>
              <a:rPr lang="ru-RU" sz="2800" b="1" dirty="0" smtClean="0">
                <a:latin typeface="Arial Black" pitchFamily="34" charset="0"/>
              </a:rPr>
              <a:t> </a:t>
            </a:r>
            <a:br>
              <a:rPr lang="ru-RU" sz="2800" b="1" dirty="0" smtClean="0">
                <a:latin typeface="Arial Black" pitchFamily="34" charset="0"/>
              </a:rPr>
            </a:br>
            <a:r>
              <a:rPr lang="ru-RU" sz="2800" dirty="0" smtClean="0">
                <a:latin typeface="Arial Black" pitchFamily="34" charset="0"/>
              </a:rPr>
              <a:t>территории </a:t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dirty="0" smtClean="0">
                <a:latin typeface="Arial Black" pitchFamily="34" charset="0"/>
              </a:rPr>
              <a:t/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i="1" dirty="0" smtClean="0">
                <a:solidFill>
                  <a:srgbClr val="FF0000"/>
                </a:solidFill>
                <a:latin typeface="Arial Black" pitchFamily="34" charset="0"/>
              </a:rPr>
              <a:t>- </a:t>
            </a:r>
            <a:r>
              <a:rPr lang="ru-RU" sz="2800" b="1" i="1" dirty="0" smtClean="0">
                <a:solidFill>
                  <a:srgbClr val="FF0000"/>
                </a:solidFill>
                <a:latin typeface="Arial Black" pitchFamily="34" charset="0"/>
              </a:rPr>
              <a:t>миссию</a:t>
            </a:r>
            <a:r>
              <a:rPr lang="ru-RU" sz="2800" b="1" dirty="0" smtClean="0">
                <a:latin typeface="Arial Black" pitchFamily="34" charset="0"/>
                <a:cs typeface="Aharoni" pitchFamily="2" charset="-79"/>
              </a:rPr>
              <a:t> –</a:t>
            </a:r>
            <a:r>
              <a:rPr lang="ru-RU" sz="2800" b="1" i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800" dirty="0" smtClean="0">
                <a:latin typeface="Arial Black" pitchFamily="34" charset="0"/>
              </a:rPr>
              <a:t>целеполагание развития территории</a:t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russia.travel/upload/route/aa6/aa61c6d1a14a90a089a677ae47ae89c8.jpg"/>
          <p:cNvPicPr/>
          <p:nvPr/>
        </p:nvPicPr>
        <p:blipFill>
          <a:blip r:embed="rId2" cstate="print"/>
          <a:srcRect l="6573" t="5790" r="9859" b="3860"/>
          <a:stretch>
            <a:fillRect/>
          </a:stretch>
        </p:blipFill>
        <p:spPr bwMode="auto">
          <a:xfrm>
            <a:off x="-6374" y="0"/>
            <a:ext cx="91503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loudstatic.eva.ru/eva/130001-140000/138927/photoalbum/2804953.jpg"/>
          <p:cNvPicPr/>
          <p:nvPr/>
        </p:nvPicPr>
        <p:blipFill>
          <a:blip r:embed="rId2" cstate="print"/>
          <a:srcRect l="7900" r="3950" b="4435"/>
          <a:stretch>
            <a:fillRect/>
          </a:stretch>
        </p:blipFill>
        <p:spPr bwMode="auto">
          <a:xfrm>
            <a:off x="0" y="332656"/>
            <a:ext cx="4328213" cy="626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pavlintour.ru/wp-content/uploads/2016/09/ug.jpg"/>
          <p:cNvPicPr/>
          <p:nvPr/>
        </p:nvPicPr>
        <p:blipFill>
          <a:blip r:embed="rId3" cstate="print"/>
          <a:srcRect l="18455" r="23253"/>
          <a:stretch>
            <a:fillRect/>
          </a:stretch>
        </p:blipFill>
        <p:spPr bwMode="auto">
          <a:xfrm>
            <a:off x="4359949" y="332656"/>
            <a:ext cx="478405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-fotki.yandex.ru/get/34/34651263.18/0_f8bc0_cb7d1eb6_orig.jpg"/>
          <p:cNvPicPr/>
          <p:nvPr/>
        </p:nvPicPr>
        <p:blipFill>
          <a:blip r:embed="rId2" cstate="print"/>
          <a:srcRect l="8120" t="2213" r="5536" b="3874"/>
          <a:stretch>
            <a:fillRect/>
          </a:stretch>
        </p:blipFill>
        <p:spPr bwMode="auto">
          <a:xfrm>
            <a:off x="0" y="0"/>
            <a:ext cx="91427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-fotki.yandex.ru/get/119695/69688184.10f/0_1de9dc_aeb4dce6_XL.jpg?from=https://img-fotki.yandex.ru/get/119695/69688184.10f/0_1de9dc_aeb4dce6_XL.jpg"/>
          <p:cNvPicPr/>
          <p:nvPr/>
        </p:nvPicPr>
        <p:blipFill>
          <a:blip r:embed="rId2" cstate="print"/>
          <a:srcRect l="11339" r="2835" b="3191"/>
          <a:stretch>
            <a:fillRect/>
          </a:stretch>
        </p:blipFill>
        <p:spPr bwMode="auto">
          <a:xfrm>
            <a:off x="0" y="0"/>
            <a:ext cx="91239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-fotki.yandex.ru/get/0/gmgupalo.1c/0_3a376_77aa667c_XL"/>
          <p:cNvPicPr/>
          <p:nvPr/>
        </p:nvPicPr>
        <p:blipFill>
          <a:blip r:embed="rId2" cstate="print"/>
          <a:srcRect l="1995" r="3459"/>
          <a:stretch>
            <a:fillRect/>
          </a:stretch>
        </p:blipFill>
        <p:spPr bwMode="auto">
          <a:xfrm>
            <a:off x="1" y="188641"/>
            <a:ext cx="914400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s.sport-express.ru/userfiles/materials/14/143395/large.jpg"/>
          <p:cNvPicPr/>
          <p:nvPr/>
        </p:nvPicPr>
        <p:blipFill>
          <a:blip r:embed="rId2" cstate="print"/>
          <a:srcRect l="12639" t="5455"/>
          <a:stretch>
            <a:fillRect/>
          </a:stretch>
        </p:blipFill>
        <p:spPr bwMode="auto">
          <a:xfrm>
            <a:off x="-67" y="0"/>
            <a:ext cx="91440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932040" y="1"/>
            <a:ext cx="4211960" cy="209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Томск гроша медного не стоит… Скучнейший город… и люди здесь прескучнейшие…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красивых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 женщин совсем нет, бесправие азиатское.  Город нетрезвый… Грязь невылазная… на постоялом дворе горничная, подавая мне ложку, вытерла её о зад…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novosergievka.ru/image/ekonomika/ek1.jpg"/>
          <p:cNvPicPr/>
          <p:nvPr/>
        </p:nvPicPr>
        <p:blipFill>
          <a:blip r:embed="rId2" cstate="print"/>
          <a:srcRect l="6240" t="1331" r="5348" b="133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carsecology.ru/wp-content/uploads/2014/07/gaz.jpg"/>
          <p:cNvPicPr/>
          <p:nvPr/>
        </p:nvPicPr>
        <p:blipFill>
          <a:blip r:embed="rId3" cstate="print"/>
          <a:srcRect l="12402" t="8031" r="1772" b="1417"/>
          <a:stretch>
            <a:fillRect/>
          </a:stretch>
        </p:blipFill>
        <p:spPr bwMode="auto">
          <a:xfrm>
            <a:off x="6177292" y="0"/>
            <a:ext cx="2966708" cy="234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puh-azur.ru/image/data/articls/28.jpg"/>
          <p:cNvPicPr/>
          <p:nvPr/>
        </p:nvPicPr>
        <p:blipFill>
          <a:blip r:embed="rId2" cstate="print"/>
          <a:srcRect l="24094" r="19370"/>
          <a:stretch>
            <a:fillRect/>
          </a:stretch>
        </p:blipFill>
        <p:spPr bwMode="auto">
          <a:xfrm>
            <a:off x="4976465" y="0"/>
            <a:ext cx="4167535" cy="562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cdn.bolshoyvopros.ru/files/users/images/2e/c9/2ec9e79bacf0a5f51f28df9c09e3bfb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89296" cy="3166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https://image.63pokupki.ru/images/32/3220be939e5cd.jpg"/>
          <p:cNvPicPr/>
          <p:nvPr/>
        </p:nvPicPr>
        <p:blipFill>
          <a:blip r:embed="rId4" cstate="print"/>
          <a:srcRect l="12055" t="7087" r="7091" b="1890"/>
          <a:stretch>
            <a:fillRect/>
          </a:stretch>
        </p:blipFill>
        <p:spPr bwMode="auto">
          <a:xfrm>
            <a:off x="2555776" y="2805793"/>
            <a:ext cx="2470369" cy="405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avatars.mds.yandex.net/get-pdb/69339/49b5b2e4-a8a0-4e5a-a2fa-e76d22bea6c0/s1200"/>
          <p:cNvPicPr/>
          <p:nvPr/>
        </p:nvPicPr>
        <p:blipFill>
          <a:blip r:embed="rId5" cstate="print"/>
          <a:srcRect r="4211"/>
          <a:stretch>
            <a:fillRect/>
          </a:stretch>
        </p:blipFill>
        <p:spPr bwMode="auto">
          <a:xfrm>
            <a:off x="-3" y="2839794"/>
            <a:ext cx="2555779" cy="401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ashionblood.ru/wp-content/uploads/2014/05/15.jpg"/>
          <p:cNvPicPr/>
          <p:nvPr/>
        </p:nvPicPr>
        <p:blipFill>
          <a:blip r:embed="rId2" cstate="print"/>
          <a:srcRect l="5029"/>
          <a:stretch>
            <a:fillRect/>
          </a:stretch>
        </p:blipFill>
        <p:spPr bwMode="auto">
          <a:xfrm>
            <a:off x="0" y="260648"/>
            <a:ext cx="3976816" cy="628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Admin\Desktop\пух.jpg"/>
          <p:cNvPicPr>
            <a:picLocks noChangeAspect="1" noChangeArrowheads="1"/>
          </p:cNvPicPr>
          <p:nvPr/>
        </p:nvPicPr>
        <p:blipFill>
          <a:blip r:embed="rId3" cstate="print"/>
          <a:srcRect l="2739" r="1826"/>
          <a:stretch>
            <a:fillRect/>
          </a:stretch>
        </p:blipFill>
        <p:spPr bwMode="auto">
          <a:xfrm>
            <a:off x="3889612" y="347391"/>
            <a:ext cx="5250743" cy="5395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ural56.ru/upload/iblock/ba6/ba6e17fc0699053896b0c62eb20efe9e.jpg"/>
          <p:cNvPicPr/>
          <p:nvPr/>
        </p:nvPicPr>
        <p:blipFill>
          <a:blip r:embed="rId2" cstate="print"/>
          <a:srcRect l="2509" r="7944"/>
          <a:stretch>
            <a:fillRect/>
          </a:stretch>
        </p:blipFill>
        <p:spPr bwMode="auto">
          <a:xfrm>
            <a:off x="-3668" y="1"/>
            <a:ext cx="9147110" cy="685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496944" cy="6858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ru-RU" sz="24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Логотип и слоган </a:t>
            </a:r>
            <a:r>
              <a:rPr lang="ru-RU" sz="2400" b="1" dirty="0" smtClean="0">
                <a:latin typeface="Arial Black" pitchFamily="34" charset="0"/>
                <a:cs typeface="Aharoni" pitchFamily="2" charset="-79"/>
              </a:rPr>
              <a:t>– </a:t>
            </a:r>
            <a:r>
              <a:rPr lang="ru-RU" sz="2400" b="1" dirty="0" smtClean="0">
                <a:latin typeface="Arial Black" pitchFamily="34" charset="0"/>
                <a:cs typeface="Times New Roman" pitchFamily="18" charset="0"/>
              </a:rPr>
              <a:t>визуальное и символическое выражение бренда, а также его нематериальные атрибуты. Символ бренда (слоган или логотип) позволяет его запоминать и правильно трактовать, то есть ассоциировать с определенным местом, набором качеств и других характеристик. </a:t>
            </a:r>
            <a:r>
              <a:rPr lang="ru-RU" sz="2400" dirty="0" smtClean="0"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Arial Black" pitchFamily="34" charset="0"/>
                <a:cs typeface="Times New Roman" pitchFamily="18" charset="0"/>
              </a:rPr>
            </a:br>
            <a:r>
              <a:rPr lang="ru-RU" sz="2400" dirty="0" smtClean="0"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Arial Black" pitchFamily="34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Имидж региона </a:t>
            </a:r>
            <a:r>
              <a:rPr lang="ru-RU" sz="2400" b="1" dirty="0" smtClean="0">
                <a:latin typeface="Arial Black" pitchFamily="34" charset="0"/>
                <a:cs typeface="Aharoni" pitchFamily="2" charset="-79"/>
              </a:rPr>
              <a:t>– </a:t>
            </a:r>
            <a:r>
              <a:rPr lang="ru-RU" sz="2400" b="1" dirty="0" smtClean="0">
                <a:latin typeface="Arial Black" pitchFamily="34" charset="0"/>
                <a:cs typeface="Times New Roman" pitchFamily="18" charset="0"/>
              </a:rPr>
              <a:t>ценностные характеристики территории, ассоциации потребителей, связанные с этим, их эмоции и впечатления</a:t>
            </a:r>
            <a:br>
              <a:rPr lang="ru-RU" sz="2400" b="1" dirty="0" smtClean="0">
                <a:latin typeface="Arial Black" pitchFamily="34" charset="0"/>
                <a:cs typeface="Times New Roman" pitchFamily="18" charset="0"/>
              </a:rPr>
            </a:br>
            <a:r>
              <a:rPr lang="ru-RU" sz="2400" b="1" dirty="0" smtClean="0"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Arial Black" pitchFamily="34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Миссия региона </a:t>
            </a:r>
            <a:r>
              <a:rPr lang="ru-RU" sz="2400" b="1" dirty="0" smtClean="0">
                <a:latin typeface="Arial Black" pitchFamily="34" charset="0"/>
                <a:cs typeface="Aharoni" pitchFamily="2" charset="-79"/>
              </a:rPr>
              <a:t>–</a:t>
            </a:r>
            <a:r>
              <a:rPr lang="ru-RU" sz="2400" b="1" dirty="0" smtClean="0">
                <a:latin typeface="Arial Black" pitchFamily="34" charset="0"/>
                <a:cs typeface="Times New Roman" pitchFamily="18" charset="0"/>
              </a:rPr>
              <a:t> общее видение направлений использования экономического, социально-культурного, рекреационного  потенциала территории.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Безымянный.png"/>
          <p:cNvPicPr/>
          <p:nvPr/>
        </p:nvPicPr>
        <p:blipFill>
          <a:blip r:embed="rId2" cstate="print"/>
          <a:srcRect l="24345" t="12301" r="26281" b="22635"/>
          <a:stretch>
            <a:fillRect/>
          </a:stretch>
        </p:blipFill>
        <p:spPr bwMode="auto">
          <a:xfrm>
            <a:off x="-1" y="0"/>
            <a:ext cx="9212239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view-planet.ru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avanta.ru/upimg/big/6/8/3/3281683.jpg"/>
          <p:cNvPicPr>
            <a:picLocks noChangeAspect="1" noChangeArrowheads="1"/>
          </p:cNvPicPr>
          <p:nvPr/>
        </p:nvPicPr>
        <p:blipFill>
          <a:blip r:embed="rId3" cstate="print"/>
          <a:srcRect l="10945" t="2362" r="2919" b="17953"/>
          <a:stretch>
            <a:fillRect/>
          </a:stretch>
        </p:blipFill>
        <p:spPr bwMode="auto">
          <a:xfrm>
            <a:off x="6277593" y="-2"/>
            <a:ext cx="2856344" cy="4080683"/>
          </a:xfrm>
          <a:prstGeom prst="rect">
            <a:avLst/>
          </a:prstGeom>
          <a:noFill/>
        </p:spPr>
      </p:pic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5364088" y="3933056"/>
            <a:ext cx="3779912" cy="29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Решительно лучшее русское произведение... Сравнительно с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Капитанской дочкой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все наши романы и повести кажутся приторной размазней. ...В первый раз выступили истинно русские характеры: простой комендант крепости, капитанша, поручик, бестолковщина времени и величие простых людей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</a:t>
            </a: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Н.В. Гоголь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ушкин.jpg"/>
          <p:cNvPicPr>
            <a:picLocks noChangeAspect="1" noChangeArrowheads="1"/>
          </p:cNvPicPr>
          <p:nvPr/>
        </p:nvPicPr>
        <p:blipFill>
          <a:blip r:embed="rId2" cstate="print"/>
          <a:srcRect t="2014" b="1343"/>
          <a:stretch>
            <a:fillRect/>
          </a:stretch>
        </p:blipFill>
        <p:spPr bwMode="auto">
          <a:xfrm>
            <a:off x="-1" y="0"/>
            <a:ext cx="9144001" cy="68648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ile:Portrait of Alexander Pushkin (Orest Kiprensky, 1827).PNG"/>
          <p:cNvPicPr/>
          <p:nvPr/>
        </p:nvPicPr>
        <p:blipFill>
          <a:blip r:embed="rId2" cstate="print"/>
          <a:srcRect l="3041" t="1315" r="4872"/>
          <a:stretch>
            <a:fillRect/>
          </a:stretch>
        </p:blipFill>
        <p:spPr bwMode="auto">
          <a:xfrm>
            <a:off x="0" y="5937"/>
            <a:ext cx="5486400" cy="685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580112" y="980728"/>
            <a:ext cx="3563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«…Себя я веду хорошо! Ты была бы мной довольна! За барышнями не ухаживаю, с калмычками не кокетничаю – и на днях отказался от башкирки, несмотря на любопытство, очень простительное путешественнику. </a:t>
            </a:r>
          </a:p>
          <a:p>
            <a:r>
              <a:rPr lang="ru-RU" sz="2000" b="1" dirty="0" smtClean="0"/>
              <a:t>…Так-то, вот дорогая, бери с меня пример».</a:t>
            </a:r>
          </a:p>
          <a:p>
            <a:endParaRPr lang="ru-RU" sz="1000" b="1" dirty="0" smtClean="0"/>
          </a:p>
          <a:p>
            <a:r>
              <a:rPr lang="ru-RU" sz="2000" b="1" i="1" dirty="0" smtClean="0"/>
              <a:t>                    отрывок из письма </a:t>
            </a:r>
          </a:p>
          <a:p>
            <a:r>
              <a:rPr lang="ru-RU" sz="2000" b="1" i="1" dirty="0" smtClean="0"/>
              <a:t>                    А.С. Пушкина жене</a:t>
            </a:r>
            <a:endParaRPr lang="ru-RU" sz="2000" b="1" i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467544" y="0"/>
            <a:ext cx="8208912" cy="298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Кинематографическая экранизация </a:t>
            </a:r>
            <a:endParaRPr kumimoji="0" lang="ru-RU" sz="2000" b="1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1928 — Гвардии сержант («Капитанская дочка»), реж. Юрий Тарич (СССР)</a:t>
            </a:r>
            <a:endParaRPr kumimoji="0" lang="ru-RU" b="1" i="0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1934 — Волга в огне, реж. Вячеслав Туржанский (Франция)</a:t>
            </a:r>
            <a:endParaRPr kumimoji="0" lang="ru-RU" b="1" i="0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1947 — Капитанская</a:t>
            </a:r>
            <a:r>
              <a:rPr kumimoji="0" lang="ru-RU" b="1" i="0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дочка</a:t>
            </a:r>
            <a:r>
              <a:rPr kumimoji="0" lang="ru-RU" b="1" i="0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, реж. Марио Камерини (Италия)</a:t>
            </a:r>
            <a:endParaRPr kumimoji="0" lang="ru-RU" b="1" i="0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1958 — Буря на востоке, реж. Альберто Латтуада (Италия, США, Франция)</a:t>
            </a:r>
            <a:endParaRPr kumimoji="0" lang="ru-RU" b="1" i="0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1958 — Капитанская дочка, реж.  Владимир Каплуновский (СССР)</a:t>
            </a:r>
            <a:endParaRPr kumimoji="0" lang="ru-RU" b="1" i="0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1976 — 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Капитанская дочка</a:t>
            </a:r>
            <a:r>
              <a:rPr kumimoji="0" lang="ru-RU" b="1" i="0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, телеспектакль, реж. Павел Резников (СССР)</a:t>
            </a:r>
            <a:endParaRPr kumimoji="0" lang="ru-RU" b="1" i="0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2000 — Русский бунт, реж. Александр Прошкин (Россия)</a:t>
            </a:r>
            <a:endParaRPr kumimoji="0" lang="ru-RU" b="1" i="0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2005 — 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Капитанская дочка</a:t>
            </a:r>
            <a:r>
              <a:rPr kumimoji="0" lang="ru-RU" b="1" i="0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, анимафильм, реж. Екатерина Михайлова (Россия)</a:t>
            </a:r>
            <a:endParaRPr kumimoji="0" lang="ru-RU" b="1" i="0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2012 — 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Капитанская дочь</a:t>
            </a:r>
            <a:r>
              <a:rPr kumimoji="0" lang="ru-RU" b="1" i="0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, реж. Джакамо Кампиотти (Италия)</a:t>
            </a:r>
            <a:endParaRPr kumimoji="0" lang="ru-RU" b="1" i="0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4" name="Рисунок 3" descr="https://www.syl.ru/misc/i/ai/309922/1742545.jpg"/>
          <p:cNvPicPr/>
          <p:nvPr/>
        </p:nvPicPr>
        <p:blipFill>
          <a:blip r:embed="rId2" cstate="print"/>
          <a:srcRect r="32813"/>
          <a:stretch>
            <a:fillRect/>
          </a:stretch>
        </p:blipFill>
        <p:spPr bwMode="auto">
          <a:xfrm>
            <a:off x="179512" y="3356992"/>
            <a:ext cx="2487947" cy="282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Безымянный.png"/>
          <p:cNvPicPr/>
          <p:nvPr/>
        </p:nvPicPr>
        <p:blipFill>
          <a:blip r:embed="rId3" cstate="print"/>
          <a:srcRect l="11343" t="3936" r="35964" b="4429"/>
          <a:stretch>
            <a:fillRect/>
          </a:stretch>
        </p:blipFill>
        <p:spPr bwMode="auto">
          <a:xfrm>
            <a:off x="2843808" y="3356992"/>
            <a:ext cx="2890037" cy="282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m.kino-teatr.ru/movie/kadr/129179/787122.jpg"/>
          <p:cNvPicPr/>
          <p:nvPr/>
        </p:nvPicPr>
        <p:blipFill>
          <a:blip r:embed="rId4" cstate="print"/>
          <a:srcRect l="15427" r="22369"/>
          <a:stretch>
            <a:fillRect/>
          </a:stretch>
        </p:blipFill>
        <p:spPr bwMode="auto">
          <a:xfrm>
            <a:off x="5896553" y="3356992"/>
            <a:ext cx="3093937" cy="281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296280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Актрисы, исполнительницы роли Маши Мироновой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79512" y="6175757"/>
            <a:ext cx="2483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Елена Проклова (1976)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115616" y="3619473"/>
            <a:ext cx="56521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Каролина Грушка (2000)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43808" y="6165304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Calibri" pitchFamily="34" charset="0"/>
                <a:cs typeface="Arial" pitchFamily="34" charset="0"/>
              </a:rPr>
              <a:t>Каролина Грушка (2000)</a:t>
            </a:r>
            <a:endParaRPr lang="ru-RU" b="1" dirty="0" smtClean="0"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8144" y="6165304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Calibri" pitchFamily="34" charset="0"/>
                <a:cs typeface="Arial" pitchFamily="34" charset="0"/>
              </a:rPr>
              <a:t>Ванесса Эсслер (2012)</a:t>
            </a:r>
            <a:endParaRPr lang="ru-RU" b="1" dirty="0" smtClean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0"/>
            <a:ext cx="67687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Музыкальные произведения</a:t>
            </a:r>
            <a:endParaRPr lang="ru-RU" sz="2000" b="1" dirty="0" smtClean="0">
              <a:solidFill>
                <a:srgbClr val="FF0000"/>
              </a:solidFill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1909 –  Капитанская дочка, опера, композитор Цезарь  Кюи </a:t>
            </a:r>
            <a:endParaRPr lang="ru-RU" sz="1600" b="1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 1941 – Капитанская дочка, опера, композитор Сигизмунд Кац  </a:t>
            </a:r>
            <a:endParaRPr lang="ru-RU" sz="1600" b="1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 1976 – Капитанская дочка, опера, композитор Дмитрий Толстой</a:t>
            </a:r>
            <a:endParaRPr lang="ru-RU" sz="1600" b="1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 1995 – Капитанская дочка, опера, композитор Михаил Коллонтай</a:t>
            </a:r>
            <a:endParaRPr lang="ru-RU" sz="1600" b="1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 2001 – Капитанская дочка, рок-опера, композитор Андрей Петров</a:t>
            </a:r>
            <a:endParaRPr lang="ru-RU" sz="1600" b="1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 2003 – Капитанская дочка, балет, композитор Тихон Хренников</a:t>
            </a:r>
            <a:endParaRPr lang="ru-RU" sz="1600" b="1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 2018 – Капитанская дочка, мюзикл, композитор Максим Дунаевский</a:t>
            </a:r>
            <a:endParaRPr lang="ru-RU" sz="1600" b="1" dirty="0" smtClean="0">
              <a:cs typeface="Arial" pitchFamily="34" charset="0"/>
            </a:endParaRPr>
          </a:p>
        </p:txBody>
      </p:sp>
      <p:pic>
        <p:nvPicPr>
          <p:cNvPr id="3" name="Рисунок 2" descr="RAG_8241-1.jpg"/>
          <p:cNvPicPr/>
          <p:nvPr/>
        </p:nvPicPr>
        <p:blipFill>
          <a:blip r:embed="rId2" cstate="print"/>
          <a:srcRect l="15748" t="2362" r="15748" b="4724"/>
          <a:stretch>
            <a:fillRect/>
          </a:stretch>
        </p:blipFill>
        <p:spPr bwMode="auto">
          <a:xfrm>
            <a:off x="179512" y="2276872"/>
            <a:ext cx="4317261" cy="402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RAG_7765-1.jpg"/>
          <p:cNvPicPr/>
          <p:nvPr/>
        </p:nvPicPr>
        <p:blipFill>
          <a:blip r:embed="rId3" cstate="print"/>
          <a:srcRect l="11024" t="2362" r="17323" b="2362"/>
          <a:stretch>
            <a:fillRect/>
          </a:stretch>
        </p:blipFill>
        <p:spPr bwMode="auto">
          <a:xfrm>
            <a:off x="4572000" y="2276872"/>
            <a:ext cx="4432437" cy="404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179512" y="6295475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Рок-опера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«Капитанская дочка»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6309320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Мюзикл </a:t>
            </a:r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«Капитанская дочка»</a:t>
            </a:r>
            <a:r>
              <a:rPr lang="ru-RU" b="1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 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orovikovsky Volkonsky Grigory (Kiev).jpg"/>
          <p:cNvPicPr/>
          <p:nvPr/>
        </p:nvPicPr>
        <p:blipFill>
          <a:blip r:embed="rId2" cstate="print"/>
          <a:srcRect t="4414" r="2968"/>
          <a:stretch>
            <a:fillRect/>
          </a:stretch>
        </p:blipFill>
        <p:spPr bwMode="auto">
          <a:xfrm>
            <a:off x="0" y="0"/>
            <a:ext cx="6012160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012160" y="1412776"/>
            <a:ext cx="3131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Волконский Григорий Семёнович </a:t>
            </a:r>
          </a:p>
          <a:p>
            <a:pPr algn="ctr">
              <a:buNone/>
            </a:pPr>
            <a:r>
              <a:rPr lang="ru-RU" sz="2000" b="1" dirty="0" smtClean="0"/>
              <a:t>     (1742-1824) </a:t>
            </a:r>
          </a:p>
          <a:p>
            <a:pPr>
              <a:buNone/>
            </a:pPr>
            <a:r>
              <a:rPr lang="ru-RU" sz="2000" b="1" dirty="0" smtClean="0"/>
              <a:t> </a:t>
            </a:r>
          </a:p>
          <a:p>
            <a:pPr algn="ctr">
              <a:buNone/>
            </a:pPr>
            <a:r>
              <a:rPr lang="ru-RU" sz="2000" b="1" dirty="0" smtClean="0"/>
              <a:t>генерал от кавалерии,</a:t>
            </a:r>
            <a:r>
              <a:rPr lang="ru-RU" sz="2000" dirty="0" smtClean="0"/>
              <a:t> </a:t>
            </a:r>
            <a:r>
              <a:rPr lang="ru-RU" sz="2000" b="1" dirty="0" smtClean="0"/>
              <a:t>участник русско-турецких войн,</a:t>
            </a:r>
          </a:p>
          <a:p>
            <a:pPr algn="ctr">
              <a:buNone/>
            </a:pPr>
            <a:r>
              <a:rPr lang="ru-RU" sz="2000" b="1" dirty="0" smtClean="0"/>
              <a:t>   Оренбургский военный губернатор в 1803-1817 годах, член Государственного совета  </a:t>
            </a:r>
            <a:endParaRPr lang="ru-RU" sz="2000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ikolay Grigorievich Repnin-Volkonsky (Kiev).jpg"/>
          <p:cNvPicPr/>
          <p:nvPr/>
        </p:nvPicPr>
        <p:blipFill>
          <a:blip r:embed="rId2" cstate="print"/>
          <a:srcRect t="2450"/>
          <a:stretch>
            <a:fillRect/>
          </a:stretch>
        </p:blipFill>
        <p:spPr bwMode="auto">
          <a:xfrm>
            <a:off x="-1" y="-1"/>
            <a:ext cx="557413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580112" y="1268760"/>
            <a:ext cx="35638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Репнин-Волконский</a:t>
            </a:r>
          </a:p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Николай Григорьевич </a:t>
            </a:r>
          </a:p>
          <a:p>
            <a:pPr algn="ctr">
              <a:buNone/>
            </a:pPr>
            <a:r>
              <a:rPr lang="ru-RU" sz="2000" b="1" dirty="0" smtClean="0"/>
              <a:t>(1778-1845)</a:t>
            </a:r>
          </a:p>
          <a:p>
            <a:pPr>
              <a:buNone/>
            </a:pPr>
            <a:r>
              <a:rPr lang="ru-RU" sz="2000" b="1" dirty="0" smtClean="0"/>
              <a:t>   </a:t>
            </a:r>
          </a:p>
          <a:p>
            <a:pPr algn="ctr">
              <a:buNone/>
            </a:pPr>
            <a:r>
              <a:rPr lang="ru-RU" sz="2000" b="1" dirty="0" smtClean="0"/>
              <a:t>   Русский военный и государственный деятель</a:t>
            </a:r>
          </a:p>
          <a:p>
            <a:pPr algn="ctr">
              <a:buNone/>
            </a:pPr>
            <a:r>
              <a:rPr lang="ru-RU" sz="2000" b="1" dirty="0" smtClean="0"/>
              <a:t>   </a:t>
            </a:r>
          </a:p>
          <a:p>
            <a:pPr algn="ctr">
              <a:buNone/>
            </a:pPr>
            <a:r>
              <a:rPr lang="ru-RU" sz="2000" b="1" dirty="0" smtClean="0"/>
              <a:t>Генерал</a:t>
            </a:r>
            <a:r>
              <a:rPr lang="en-US" sz="2000" b="1" dirty="0" smtClean="0"/>
              <a:t>-</a:t>
            </a:r>
            <a:r>
              <a:rPr lang="ru-RU" sz="2000" b="1" dirty="0" smtClean="0"/>
              <a:t>адъютант, генерал от кавалерии, генерал-губернатор Малороссии</a:t>
            </a:r>
            <a:endParaRPr lang="ru-RU" sz="2000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https://artchive.ru/res/media/img/ox800/work/fd8/328425.jpg"/>
          <p:cNvPicPr>
            <a:picLocks noChangeAspect="1" noChangeArrowheads="1"/>
          </p:cNvPicPr>
          <p:nvPr/>
        </p:nvPicPr>
        <p:blipFill>
          <a:blip r:embed="rId2" cstate="print"/>
          <a:srcRect t="5565" r="3656"/>
          <a:stretch>
            <a:fillRect/>
          </a:stretch>
        </p:blipFill>
        <p:spPr bwMode="auto">
          <a:xfrm>
            <a:off x="-1" y="-13648"/>
            <a:ext cx="5558443" cy="68716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508104" y="1844824"/>
            <a:ext cx="363589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Волконский</a:t>
            </a:r>
          </a:p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Сергей Григорьевич </a:t>
            </a:r>
          </a:p>
          <a:p>
            <a:pPr algn="ctr">
              <a:buNone/>
            </a:pPr>
            <a:r>
              <a:rPr lang="ru-RU" sz="2000" b="1" dirty="0" smtClean="0"/>
              <a:t>(1788-1865)</a:t>
            </a:r>
          </a:p>
          <a:p>
            <a:pPr>
              <a:buNone/>
            </a:pPr>
            <a:r>
              <a:rPr lang="ru-RU" sz="2000" b="1" dirty="0" smtClean="0"/>
              <a:t>      </a:t>
            </a:r>
          </a:p>
          <a:p>
            <a:pPr algn="ctr">
              <a:buNone/>
            </a:pPr>
            <a:r>
              <a:rPr lang="ru-RU" sz="2000" b="1" dirty="0" smtClean="0"/>
              <a:t>Генерал</a:t>
            </a:r>
            <a:r>
              <a:rPr lang="en-US" sz="2000" b="1" dirty="0" smtClean="0"/>
              <a:t>-</a:t>
            </a:r>
            <a:r>
              <a:rPr lang="ru-RU" sz="2000" b="1" dirty="0" smtClean="0"/>
              <a:t>майор, </a:t>
            </a:r>
          </a:p>
          <a:p>
            <a:pPr algn="ctr">
              <a:buNone/>
            </a:pPr>
            <a:r>
              <a:rPr lang="ru-RU" sz="2000" b="1" dirty="0" smtClean="0"/>
              <a:t>герой Отечественной войны 1812 года, декабрист</a:t>
            </a:r>
            <a:endParaRPr lang="ru-RU" sz="20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est.hermitagemuseum.org/wps/wcm/connect/572da2ec-e809-438f-92f4-10ae0c577abd/WOA_IMAGE_1.jpg?MOD=AJPERES&amp;CACHEID=225d75c7-e22a-4e00-a140-ce7e5d145238"/>
          <p:cNvPicPr>
            <a:picLocks noChangeAspect="1" noChangeArrowheads="1"/>
          </p:cNvPicPr>
          <p:nvPr/>
        </p:nvPicPr>
        <p:blipFill>
          <a:blip r:embed="rId2" cstate="print"/>
          <a:srcRect r="2082"/>
          <a:stretch>
            <a:fillRect/>
          </a:stretch>
        </p:blipFill>
        <p:spPr bwMode="auto">
          <a:xfrm>
            <a:off x="0" y="0"/>
            <a:ext cx="59401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940152" y="1340768"/>
            <a:ext cx="3203848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Сухтелен </a:t>
            </a:r>
          </a:p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Павел Петрович</a:t>
            </a:r>
          </a:p>
          <a:p>
            <a:pPr algn="ctr">
              <a:buNone/>
            </a:pPr>
            <a:r>
              <a:rPr lang="ru-RU" sz="2000" b="1" dirty="0" smtClean="0"/>
              <a:t>(1788-1833)</a:t>
            </a:r>
          </a:p>
          <a:p>
            <a:pPr algn="ctr">
              <a:buNone/>
            </a:pPr>
            <a:endParaRPr lang="ru-RU" sz="1100" b="1" dirty="0" smtClean="0"/>
          </a:p>
          <a:p>
            <a:pPr algn="ctr">
              <a:buNone/>
            </a:pPr>
            <a:r>
              <a:rPr lang="ru-RU" sz="2000" b="1" dirty="0" smtClean="0"/>
              <a:t>Генерал-лейтенант, участник наполеоновских,</a:t>
            </a:r>
          </a:p>
          <a:p>
            <a:pPr algn="ctr">
              <a:buNone/>
            </a:pPr>
            <a:r>
              <a:rPr lang="ru-RU" sz="2000" b="1" dirty="0" smtClean="0"/>
              <a:t>русско-персидских и русско-турецких войн.</a:t>
            </a:r>
          </a:p>
          <a:p>
            <a:pPr algn="ctr">
              <a:buNone/>
            </a:pPr>
            <a:endParaRPr lang="ru-RU" sz="1000" b="1" dirty="0" smtClean="0"/>
          </a:p>
          <a:p>
            <a:pPr algn="ctr">
              <a:buNone/>
            </a:pPr>
            <a:r>
              <a:rPr lang="ru-RU" sz="2000" b="1" dirty="0" smtClean="0"/>
              <a:t>Оренбургский </a:t>
            </a:r>
          </a:p>
          <a:p>
            <a:pPr algn="ctr">
              <a:buNone/>
            </a:pPr>
            <a:r>
              <a:rPr lang="ru-RU" sz="2000" b="1" dirty="0" smtClean="0"/>
              <a:t>генерал-губернатор</a:t>
            </a:r>
          </a:p>
          <a:p>
            <a:pPr algn="ctr">
              <a:buNone/>
            </a:pPr>
            <a:r>
              <a:rPr lang="ru-RU" sz="2000" b="1" dirty="0" smtClean="0"/>
              <a:t> (1830-1833)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iles.adme.ru/files/news/part_6/69951/52797411_8cabaebc67.jpg"/>
          <p:cNvPicPr/>
          <p:nvPr/>
        </p:nvPicPr>
        <p:blipFill>
          <a:blip r:embed="rId2" cstate="print"/>
          <a:srcRect t="11373" b="45264"/>
          <a:stretch>
            <a:fillRect/>
          </a:stretch>
        </p:blipFill>
        <p:spPr bwMode="auto">
          <a:xfrm>
            <a:off x="755576" y="0"/>
            <a:ext cx="7696560" cy="223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ÐÑÐµÐ½Ð´Ð¸Ð½Ð³ ÑÐµÑÑÐ¸ÑÐ¾ÑÐ¸Ð¹"/>
          <p:cNvPicPr/>
          <p:nvPr/>
        </p:nvPicPr>
        <p:blipFill>
          <a:blip r:embed="rId3" cstate="print"/>
          <a:srcRect l="3460" t="62759" r="3460" b="17490"/>
          <a:stretch>
            <a:fillRect/>
          </a:stretch>
        </p:blipFill>
        <p:spPr bwMode="auto">
          <a:xfrm>
            <a:off x="-1" y="2276873"/>
            <a:ext cx="9129227" cy="115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ÐÑÐµÐ½Ð´Ð¸Ð½Ð³ ÑÐµÑÑÐ¸ÑÐ¾ÑÐ¸Ð¹"/>
          <p:cNvPicPr/>
          <p:nvPr/>
        </p:nvPicPr>
        <p:blipFill>
          <a:blip r:embed="rId4" cstate="print"/>
          <a:srcRect t="39864" r="41515" b="7313"/>
          <a:stretch>
            <a:fillRect/>
          </a:stretch>
        </p:blipFill>
        <p:spPr bwMode="auto">
          <a:xfrm>
            <a:off x="4445496" y="4476466"/>
            <a:ext cx="4698504" cy="238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cf.ppt-online.org/files/slide/q/QM0lzIbfyTXrL1eNdZjw4nDVERY7B3iskWFaKv/slide-7.jpg"/>
          <p:cNvPicPr/>
          <p:nvPr/>
        </p:nvPicPr>
        <p:blipFill>
          <a:blip r:embed="rId5" cstate="print"/>
          <a:srcRect l="28836" t="41153" r="28259" b="6173"/>
          <a:stretch>
            <a:fillRect/>
          </a:stretch>
        </p:blipFill>
        <p:spPr bwMode="auto">
          <a:xfrm>
            <a:off x="1475656" y="4764578"/>
            <a:ext cx="3043451" cy="209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ÑÐµÐ½Ð´Ð¸Ð½Ð³ ÑÐµÑÑÐ¸ÑÐ¾ÑÐ¸Ð¹"/>
          <p:cNvPicPr/>
          <p:nvPr/>
        </p:nvPicPr>
        <p:blipFill>
          <a:blip r:embed="rId4" cstate="print"/>
          <a:srcRect l="2884" t="10288" r="59978" b="67903"/>
          <a:stretch>
            <a:fillRect/>
          </a:stretch>
        </p:blipFill>
        <p:spPr bwMode="auto">
          <a:xfrm>
            <a:off x="0" y="3501008"/>
            <a:ext cx="3822601" cy="126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ÑÐµÐ½Ð´Ð¸Ð½Ð³ ÑÐµÑÑÐ¸ÑÐ¾ÑÐ¸Ð¹"/>
          <p:cNvPicPr/>
          <p:nvPr/>
        </p:nvPicPr>
        <p:blipFill>
          <a:blip r:embed="rId4" cstate="print"/>
          <a:srcRect l="44407" t="10288" r="6344" b="75105"/>
          <a:stretch>
            <a:fillRect/>
          </a:stretch>
        </p:blipFill>
        <p:spPr bwMode="auto">
          <a:xfrm>
            <a:off x="3679599" y="3589362"/>
            <a:ext cx="5464401" cy="90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1.1zoom.me/big3/230/405809-alexfas01.jpg"/>
          <p:cNvPicPr>
            <a:picLocks noChangeAspect="1" noChangeArrowheads="1"/>
          </p:cNvPicPr>
          <p:nvPr/>
        </p:nvPicPr>
        <p:blipFill>
          <a:blip r:embed="rId2" cstate="print"/>
          <a:srcRect l="5995" r="5995"/>
          <a:stretch>
            <a:fillRect/>
          </a:stretch>
        </p:blipFill>
        <p:spPr bwMode="auto">
          <a:xfrm>
            <a:off x="0" y="0"/>
            <a:ext cx="9144000" cy="51725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5229200"/>
            <a:ext cx="878497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Франсуа Жерар. «Наполеон при Аустерлице»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Национальный музей Франции (Версаль)</a:t>
            </a:r>
          </a:p>
          <a:p>
            <a:pPr algn="ctr"/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Генерал Жан Рапп (в центре), после жертвенной атаки русских кавалергардов, представляет Наполеону пленного князя Николая Репнина-Волконского (слева в белом мундире). За ними Наполеоновские мамлюки везут трофейные знамёна.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-fotki.yandex.ru/get/5003/97833783.653/0_d4c13_88ef1a67_XXXL.jpg"/>
          <p:cNvPicPr/>
          <p:nvPr/>
        </p:nvPicPr>
        <p:blipFill>
          <a:blip r:embed="rId2" cstate="print"/>
          <a:srcRect l="6250" r="4688"/>
          <a:stretch>
            <a:fillRect/>
          </a:stretch>
        </p:blipFill>
        <p:spPr bwMode="auto">
          <a:xfrm>
            <a:off x="0" y="191069"/>
            <a:ext cx="9143999" cy="648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usgeneral.ru/maxi/k/gen_k1556_F1.jpg"/>
          <p:cNvPicPr/>
          <p:nvPr/>
        </p:nvPicPr>
        <p:blipFill>
          <a:blip r:embed="rId2" cstate="print"/>
          <a:srcRect l="2720" t="2480" r="3264" b="25512"/>
          <a:stretch>
            <a:fillRect/>
          </a:stretch>
        </p:blipFill>
        <p:spPr bwMode="auto">
          <a:xfrm>
            <a:off x="1" y="3283"/>
            <a:ext cx="5862056" cy="685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868144" y="1583397"/>
            <a:ext cx="3275856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Крыжановский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Николай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Андреевич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(1818</a:t>
            </a:r>
            <a:r>
              <a:rPr lang="ru-RU" sz="2000" b="1" dirty="0" smtClean="0">
                <a:latin typeface="+mj-lt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1888)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генерал-лейтенант,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участник Туркестанских походов, Оренбургский генерал-губернатор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(1863-1882)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xn--80accmaabhm4ccaclb6adgpe6a4r.xn--p1ai/wp-content/uploads/2018/07/%D1%8F-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385" y="395785"/>
            <a:ext cx="9159385" cy="604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c.pics.livejournal.com/volk_ddr/27026275/3666/3666_900.jpg"/>
          <p:cNvPicPr/>
          <p:nvPr/>
        </p:nvPicPr>
        <p:blipFill>
          <a:blip r:embed="rId2" cstate="print"/>
          <a:srcRect t="13438" b="8819"/>
          <a:stretch>
            <a:fillRect/>
          </a:stretch>
        </p:blipFill>
        <p:spPr bwMode="auto">
          <a:xfrm>
            <a:off x="1563592" y="0"/>
            <a:ext cx="5935595" cy="686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goroda-rossii.com/data/media/138/orenburg061.JPG"/>
          <p:cNvPicPr/>
          <p:nvPr/>
        </p:nvPicPr>
        <p:blipFill>
          <a:blip r:embed="rId2" cstate="print"/>
          <a:srcRect l="8374" t="10046" r="10666" b="1846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aex.ru/images/media/600/11040.jpg"/>
          <p:cNvPicPr/>
          <p:nvPr/>
        </p:nvPicPr>
        <p:blipFill>
          <a:blip r:embed="rId2" cstate="print"/>
          <a:srcRect t="1978" r="20997" b="9892"/>
          <a:stretch>
            <a:fillRect/>
          </a:stretch>
        </p:blipFill>
        <p:spPr bwMode="auto">
          <a:xfrm>
            <a:off x="0" y="-2"/>
            <a:ext cx="9140273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aex.ru/images/media/600/11040.jpg"/>
          <p:cNvPicPr/>
          <p:nvPr/>
        </p:nvPicPr>
        <p:blipFill>
          <a:blip r:embed="rId2" cstate="print"/>
          <a:srcRect t="1978" r="20997" b="9892"/>
          <a:stretch>
            <a:fillRect/>
          </a:stretch>
        </p:blipFill>
        <p:spPr bwMode="auto">
          <a:xfrm>
            <a:off x="3727" y="0"/>
            <a:ext cx="9140273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mirror7.ru.indbooks.in/wp-content/uploads/2016/0192221/i_1242.jpg"/>
          <p:cNvPicPr/>
          <p:nvPr/>
        </p:nvPicPr>
        <p:blipFill>
          <a:blip r:embed="rId3" cstate="print"/>
          <a:srcRect l="1134" t="2458"/>
          <a:stretch>
            <a:fillRect/>
          </a:stretch>
        </p:blipFill>
        <p:spPr bwMode="auto">
          <a:xfrm>
            <a:off x="0" y="0"/>
            <a:ext cx="3021418" cy="416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esu.com.ua/images/article_images/Z/Zelenko%20Katerina%20Ivanivna.jpg"/>
          <p:cNvPicPr/>
          <p:nvPr/>
        </p:nvPicPr>
        <p:blipFill>
          <a:blip r:embed="rId4" cstate="print"/>
          <a:srcRect l="7507"/>
          <a:stretch>
            <a:fillRect/>
          </a:stretch>
        </p:blipFill>
        <p:spPr bwMode="auto">
          <a:xfrm>
            <a:off x="3131840" y="0"/>
            <a:ext cx="3189831" cy="414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pbs.twimg.com/media/DVf3f0_W4AAqvAY.jpg"/>
          <p:cNvPicPr/>
          <p:nvPr/>
        </p:nvPicPr>
        <p:blipFill>
          <a:blip r:embed="rId5" cstate="print"/>
          <a:srcRect b="420"/>
          <a:stretch>
            <a:fillRect/>
          </a:stretch>
        </p:blipFill>
        <p:spPr bwMode="auto">
          <a:xfrm>
            <a:off x="6381880" y="0"/>
            <a:ext cx="2762120" cy="414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" y="4221088"/>
            <a:ext cx="2987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И.С. Полбин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4221088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Е.И. Зеленко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44208" y="4221088"/>
            <a:ext cx="269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М.П. Девятаев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aex.ru/images/media/600/11040.jpg"/>
          <p:cNvPicPr/>
          <p:nvPr/>
        </p:nvPicPr>
        <p:blipFill>
          <a:blip r:embed="rId2" cstate="print"/>
          <a:srcRect t="1978" r="20997" b="9892"/>
          <a:stretch>
            <a:fillRect/>
          </a:stretch>
        </p:blipFill>
        <p:spPr bwMode="auto">
          <a:xfrm>
            <a:off x="0" y="-2"/>
            <a:ext cx="9140273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cdn.fishki.net/upload/post/201512/10/1769738/1_8.jpg"/>
          <p:cNvPicPr/>
          <p:nvPr/>
        </p:nvPicPr>
        <p:blipFill>
          <a:blip r:embed="rId3" cstate="print"/>
          <a:srcRect t="3245"/>
          <a:stretch>
            <a:fillRect/>
          </a:stretch>
        </p:blipFill>
        <p:spPr bwMode="auto">
          <a:xfrm>
            <a:off x="0" y="-1"/>
            <a:ext cx="2920621" cy="410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Ð¨Ð°Ð¼Ð¸Ð»Ñ ÐÐ±Ð´ÑÐ°ÑÐ¸ÑÐ¾Ð² - ÐÐ°Ð·ÐµÑÐ° ÐÑÐµÐ½Ð±ÑÑÐ¶ÑÐµ"/>
          <p:cNvPicPr>
            <a:picLocks noChangeAspect="1" noChangeArrowheads="1"/>
          </p:cNvPicPr>
          <p:nvPr/>
        </p:nvPicPr>
        <p:blipFill>
          <a:blip r:embed="rId4" cstate="print"/>
          <a:srcRect l="2520"/>
          <a:stretch>
            <a:fillRect/>
          </a:stretch>
        </p:blipFill>
        <p:spPr bwMode="auto">
          <a:xfrm>
            <a:off x="3059832" y="0"/>
            <a:ext cx="2988769" cy="4082994"/>
          </a:xfrm>
          <a:prstGeom prst="rect">
            <a:avLst/>
          </a:prstGeom>
          <a:noFill/>
        </p:spPr>
      </p:pic>
      <p:pic>
        <p:nvPicPr>
          <p:cNvPr id="5" name="Picture 4" descr="https://upload.wikimedia.org/wikipedia/commons/thumb/2/21/%D0%A0%D0%B5%CC%81%D1%83%D1%82%D0%BE%D0%B2_%D0%93%D1%80%D0%B8%D0%B3%D0%BE%CC%81%D1%80%D0%B8%D0%B9_%D0%92%D0%B0%D1%81%D0%B8%CC%81%D0%BB%D1%8C%D0%B5%D0%B2%D0%B8%D1%87.jpg/534px-%D0%A0%D0%B5%CC%81%D1%83%D1%82%D0%BE%D0%B2_%D0%93%D1%80%D0%B8%D0%B3%D0%BE%CC%81%D1%80%D0%B8%D0%B9_%D0%92%D0%B0%D1%81%D0%B8%CC%81%D0%BB%D1%8C%D0%B5%D0%B2%D0%B8%D1%87.jpg"/>
          <p:cNvPicPr>
            <a:picLocks noChangeAspect="1" noChangeArrowheads="1"/>
          </p:cNvPicPr>
          <p:nvPr/>
        </p:nvPicPr>
        <p:blipFill>
          <a:blip r:embed="rId5" cstate="print"/>
          <a:srcRect r="8846" b="6608"/>
          <a:stretch>
            <a:fillRect/>
          </a:stretch>
        </p:blipFill>
        <p:spPr bwMode="auto">
          <a:xfrm>
            <a:off x="6169437" y="-1"/>
            <a:ext cx="2974563" cy="408068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4221088"/>
            <a:ext cx="298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Т.Ж. Бегельдинов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4221088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Ш.М. Абдрашитов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56176" y="4221088"/>
            <a:ext cx="298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Г.В. Реутов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Видео\Рhotoshop-master\Экскурсия\Гагарин.jpg"/>
          <p:cNvPicPr>
            <a:picLocks noChangeAspect="1" noChangeArrowheads="1"/>
          </p:cNvPicPr>
          <p:nvPr/>
        </p:nvPicPr>
        <p:blipFill>
          <a:blip r:embed="rId2" cstate="print"/>
          <a:srcRect l="997" r="2325" b="4724"/>
          <a:stretch>
            <a:fillRect/>
          </a:stretch>
        </p:blipFill>
        <p:spPr bwMode="auto">
          <a:xfrm>
            <a:off x="-21335" y="0"/>
            <a:ext cx="9269016" cy="6858000"/>
          </a:xfrm>
          <a:prstGeom prst="rect">
            <a:avLst/>
          </a:prstGeom>
          <a:noFill/>
        </p:spPr>
      </p:pic>
      <p:pic>
        <p:nvPicPr>
          <p:cNvPr id="3" name="Рисунок 2" descr="http://fs.nashaucheba.ru/tw_files2/urls_3/1412/d-1411907/img5.jpg"/>
          <p:cNvPicPr/>
          <p:nvPr/>
        </p:nvPicPr>
        <p:blipFill>
          <a:blip r:embed="rId3" cstate="print"/>
          <a:srcRect l="49606" t="42835" r="7087" b="8189"/>
          <a:stretch>
            <a:fillRect/>
          </a:stretch>
        </p:blipFill>
        <p:spPr bwMode="auto">
          <a:xfrm>
            <a:off x="2195736" y="0"/>
            <a:ext cx="319878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ÑÐµÐ½Ð´Ð¸Ð½Ð³ ÑÐµÑÑÐ¸ÑÐ¾ÑÐ¸Ð¹"/>
          <p:cNvPicPr/>
          <p:nvPr/>
        </p:nvPicPr>
        <p:blipFill>
          <a:blip r:embed="rId2" cstate="print"/>
          <a:srcRect l="1513" t="12498" r="1513" b="5884"/>
          <a:stretch>
            <a:fillRect/>
          </a:stretch>
        </p:blipFill>
        <p:spPr bwMode="auto">
          <a:xfrm>
            <a:off x="0" y="-3"/>
            <a:ext cx="9144000" cy="429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files.adme.ru/files/news/part_6/69951/tallinn.png"/>
          <p:cNvPicPr/>
          <p:nvPr/>
        </p:nvPicPr>
        <p:blipFill>
          <a:blip r:embed="rId3" cstate="print"/>
          <a:srcRect t="11089" b="11197"/>
          <a:stretch>
            <a:fillRect/>
          </a:stretch>
        </p:blipFill>
        <p:spPr bwMode="auto">
          <a:xfrm>
            <a:off x="0" y="4234375"/>
            <a:ext cx="9144000" cy="262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aex.ru/images/media/600/11040.jpg"/>
          <p:cNvPicPr/>
          <p:nvPr/>
        </p:nvPicPr>
        <p:blipFill>
          <a:blip r:embed="rId2" cstate="print"/>
          <a:srcRect t="1978" r="20997" b="9892"/>
          <a:stretch>
            <a:fillRect/>
          </a:stretch>
        </p:blipFill>
        <p:spPr bwMode="auto">
          <a:xfrm>
            <a:off x="0" y="-2"/>
            <a:ext cx="9140273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uverenniy.ru/kosmos-chelovechestvu/95478_html_m289ddeb4.jpg"/>
          <p:cNvPicPr/>
          <p:nvPr/>
        </p:nvPicPr>
        <p:blipFill>
          <a:blip r:embed="rId3" cstate="print"/>
          <a:srcRect l="4252" t="2835"/>
          <a:stretch>
            <a:fillRect/>
          </a:stretch>
        </p:blipFill>
        <p:spPr bwMode="auto">
          <a:xfrm>
            <a:off x="0" y="0"/>
            <a:ext cx="2866030" cy="434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uverenniy.ru/kosmos-chelovechestvu/95478_html_m7048aefa.jpg"/>
          <p:cNvPicPr/>
          <p:nvPr/>
        </p:nvPicPr>
        <p:blipFill>
          <a:blip r:embed="rId4" cstate="print"/>
          <a:srcRect l="1417" t="2835" b="472"/>
          <a:stretch>
            <a:fillRect/>
          </a:stretch>
        </p:blipFill>
        <p:spPr bwMode="auto">
          <a:xfrm>
            <a:off x="2939980" y="-1"/>
            <a:ext cx="2898980" cy="429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kosmos-x.net.ru/_nw/30/04050427.jpg"/>
          <p:cNvPicPr/>
          <p:nvPr/>
        </p:nvPicPr>
        <p:blipFill>
          <a:blip r:embed="rId5" cstate="print"/>
          <a:srcRect l="1277" t="13962" r="2554"/>
          <a:stretch>
            <a:fillRect/>
          </a:stretch>
        </p:blipFill>
        <p:spPr bwMode="auto">
          <a:xfrm>
            <a:off x="5915354" y="1"/>
            <a:ext cx="3228647" cy="429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4437112"/>
            <a:ext cx="2843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А.С. Викторенко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4437112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В.В. Лебедев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40152" y="4365104"/>
            <a:ext cx="3203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Ю.В. Лончаков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www.karty.ru/assets/images/orenburgskaya-obl.-1.5h1.0m.jpg"/>
          <p:cNvPicPr/>
          <p:nvPr/>
        </p:nvPicPr>
        <p:blipFill>
          <a:blip r:embed="rId2" cstate="print"/>
          <a:srcRect l="6519" t="14525" r="63529" b="52020"/>
          <a:stretch>
            <a:fillRect/>
          </a:stretch>
        </p:blipFill>
        <p:spPr bwMode="auto">
          <a:xfrm>
            <a:off x="0" y="0"/>
            <a:ext cx="91682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lfly.ru/wp-content/uploads/2016/09/004.jpg"/>
          <p:cNvPicPr>
            <a:picLocks noChangeAspect="1" noChangeArrowheads="1"/>
          </p:cNvPicPr>
          <p:nvPr/>
        </p:nvPicPr>
        <p:blipFill>
          <a:blip r:embed="rId3" cstate="print"/>
          <a:srcRect l="10079" r="18268"/>
          <a:stretch>
            <a:fillRect/>
          </a:stretch>
        </p:blipFill>
        <p:spPr bwMode="auto">
          <a:xfrm>
            <a:off x="0" y="0"/>
            <a:ext cx="3055124" cy="4293096"/>
          </a:xfrm>
          <a:prstGeom prst="rect">
            <a:avLst/>
          </a:prstGeom>
          <a:noFill/>
        </p:spPr>
      </p:pic>
      <p:pic>
        <p:nvPicPr>
          <p:cNvPr id="11" name="Рисунок 10" descr="http://uverenniy.ru/kosmos-chelovechestvu/95478_html_1c6bfaf9.jpg"/>
          <p:cNvPicPr/>
          <p:nvPr/>
        </p:nvPicPr>
        <p:blipFill>
          <a:blip r:embed="rId4" cstate="print"/>
          <a:srcRect l="2835"/>
          <a:stretch>
            <a:fillRect/>
          </a:stretch>
        </p:blipFill>
        <p:spPr bwMode="auto">
          <a:xfrm>
            <a:off x="3082440" y="-1"/>
            <a:ext cx="3144792" cy="431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www.nasa.gov/images/content/662839main_jsc2012e096294_ful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4322" y="-1"/>
            <a:ext cx="2879679" cy="431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4365104"/>
            <a:ext cx="3059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Ю.В.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Романенко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3" y="4365104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Г.М. Манаков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28184" y="4365104"/>
            <a:ext cx="2915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Р.Ю. Романенко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.tourister.ru/files/1/1/1/2/3/0/1/8/clones/960_640_fixedwidth.jpg"/>
          <p:cNvPicPr/>
          <p:nvPr/>
        </p:nvPicPr>
        <p:blipFill>
          <a:blip r:embed="rId2" cstate="print"/>
          <a:srcRect l="3839" r="1181"/>
          <a:stretch>
            <a:fillRect/>
          </a:stretch>
        </p:blipFill>
        <p:spPr bwMode="auto">
          <a:xfrm>
            <a:off x="0" y="188640"/>
            <a:ext cx="9143999" cy="64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hoto.7ya.ru/ph/2010/6/8/12760019209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Безымянный.png"/>
          <p:cNvPicPr/>
          <p:nvPr/>
        </p:nvPicPr>
        <p:blipFill>
          <a:blip r:embed="rId2" cstate="print"/>
          <a:srcRect l="49243" t="25587" r="14662" b="34936"/>
          <a:stretch>
            <a:fillRect/>
          </a:stretch>
        </p:blipFill>
        <p:spPr bwMode="auto">
          <a:xfrm>
            <a:off x="1" y="0"/>
            <a:ext cx="6237512" cy="386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xn--80atcidr8i.xn--p1ai/upload/iblock/802/8020a41eb5ce3eb97e8bc7deba2c4b3b.jpg"/>
          <p:cNvPicPr/>
          <p:nvPr/>
        </p:nvPicPr>
        <p:blipFill>
          <a:blip r:embed="rId3" cstate="print"/>
          <a:srcRect l="1326" r="1326"/>
          <a:stretch>
            <a:fillRect/>
          </a:stretch>
        </p:blipFill>
        <p:spPr bwMode="auto">
          <a:xfrm>
            <a:off x="0" y="3855956"/>
            <a:ext cx="5194714" cy="300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Безымянный.png"/>
          <p:cNvPicPr/>
          <p:nvPr/>
        </p:nvPicPr>
        <p:blipFill>
          <a:blip r:embed="rId4" cstate="print"/>
          <a:srcRect l="61416" t="23619" r="18259" b="34444"/>
          <a:stretch>
            <a:fillRect/>
          </a:stretch>
        </p:blipFill>
        <p:spPr bwMode="auto">
          <a:xfrm>
            <a:off x="5873316" y="-1"/>
            <a:ext cx="3270685" cy="386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russia.travel/upload/uf/c3c/c3c8c7c2a6d819d887688db8617be88f.jpg"/>
          <p:cNvPicPr/>
          <p:nvPr/>
        </p:nvPicPr>
        <p:blipFill>
          <a:blip r:embed="rId5" cstate="print"/>
          <a:srcRect l="10394" t="17480" r="17008" b="6614"/>
          <a:stretch>
            <a:fillRect/>
          </a:stretch>
        </p:blipFill>
        <p:spPr bwMode="auto">
          <a:xfrm>
            <a:off x="4831342" y="3848892"/>
            <a:ext cx="4312658" cy="300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vestirama.ru/assets/templates/images/photo/132e3afda43ec9234b31baf03f12fc99.JPG"/>
          <p:cNvPicPr/>
          <p:nvPr/>
        </p:nvPicPr>
        <p:blipFill>
          <a:blip r:embed="rId2" cstate="print"/>
          <a:srcRect l="17717" t="7065" r="5906" b="6181"/>
          <a:stretch>
            <a:fillRect/>
          </a:stretch>
        </p:blipFill>
        <p:spPr bwMode="auto">
          <a:xfrm>
            <a:off x="0" y="0"/>
            <a:ext cx="9144000" cy="686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smartnews.ru/storage/c/2013/07/15/1373902477_550836_32.jpg"/>
          <p:cNvPicPr/>
          <p:nvPr/>
        </p:nvPicPr>
        <p:blipFill>
          <a:blip r:embed="rId3" cstate="print"/>
          <a:srcRect l="7333" t="2509" r="55283" b="45154"/>
          <a:stretch>
            <a:fillRect/>
          </a:stretch>
        </p:blipFill>
        <p:spPr bwMode="auto">
          <a:xfrm>
            <a:off x="12089" y="0"/>
            <a:ext cx="3962519" cy="367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skorr.ru/images/photos/medium/article842.jpg"/>
          <p:cNvPicPr/>
          <p:nvPr/>
        </p:nvPicPr>
        <p:blipFill>
          <a:blip r:embed="rId2" cstate="print"/>
          <a:srcRect l="6205" r="7333"/>
          <a:stretch>
            <a:fillRect/>
          </a:stretch>
        </p:blipFill>
        <p:spPr bwMode="auto">
          <a:xfrm>
            <a:off x="-9130" y="0"/>
            <a:ext cx="91467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orenday.ru/assets/images/news/2016/10/03/ythzdjoxwsg-1.jpg"/>
          <p:cNvPicPr/>
          <p:nvPr/>
        </p:nvPicPr>
        <p:blipFill>
          <a:blip r:embed="rId2" cstate="print"/>
          <a:srcRect l="4961" t="6028" r="21260" b="124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bs.twimg.com/media/Ct2vJ6dXYAEY7up.jpg"/>
          <p:cNvPicPr/>
          <p:nvPr/>
        </p:nvPicPr>
        <p:blipFill>
          <a:blip r:embed="rId2" cstate="print"/>
          <a:srcRect l="4429" r="25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ia56.ru/wp-content/uploads/2018/04/68624.jpg"/>
          <p:cNvPicPr/>
          <p:nvPr/>
        </p:nvPicPr>
        <p:blipFill>
          <a:blip r:embed="rId2" cstate="print"/>
          <a:srcRect l="2424"/>
          <a:stretch>
            <a:fillRect/>
          </a:stretch>
        </p:blipFill>
        <p:spPr bwMode="auto">
          <a:xfrm>
            <a:off x="1" y="272955"/>
            <a:ext cx="9143988" cy="632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files.adme.ru/files/news/part_6/69951/madrid1.jpg"/>
          <p:cNvPicPr/>
          <p:nvPr/>
        </p:nvPicPr>
        <p:blipFill>
          <a:blip r:embed="rId2" cstate="print"/>
          <a:srcRect t="10263" b="11060"/>
          <a:stretch>
            <a:fillRect/>
          </a:stretch>
        </p:blipFill>
        <p:spPr bwMode="auto">
          <a:xfrm>
            <a:off x="0" y="146804"/>
            <a:ext cx="9144000" cy="265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ÐÐ¾Ð³Ð¾ÑÐ¸Ð¿ ÐÐµÐ»ÑÐ±ÑÑÐ½Ð°"/>
          <p:cNvPicPr/>
          <p:nvPr/>
        </p:nvPicPr>
        <p:blipFill>
          <a:blip r:embed="rId3" cstate="print"/>
          <a:srcRect l="4732" t="4365" r="4163"/>
          <a:stretch>
            <a:fillRect/>
          </a:stretch>
        </p:blipFill>
        <p:spPr bwMode="auto">
          <a:xfrm>
            <a:off x="-1" y="2934270"/>
            <a:ext cx="3829299" cy="392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Ð¤Ð°ÑÐ°Ð´ Ð·Ð´Ð°Ð½Ð¸Ñ Ð² ÐÐµÐ»ÑÐ±ÑÑÐ½Ðµ "/>
          <p:cNvPicPr/>
          <p:nvPr/>
        </p:nvPicPr>
        <p:blipFill>
          <a:blip r:embed="rId4" cstate="print"/>
          <a:srcRect l="8881" r="5665" b="5032"/>
          <a:stretch>
            <a:fillRect/>
          </a:stretch>
        </p:blipFill>
        <p:spPr bwMode="auto">
          <a:xfrm>
            <a:off x="3831097" y="3060181"/>
            <a:ext cx="5312903" cy="37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ownloads\рис, карты о.о\рис. 4.png"/>
          <p:cNvPicPr/>
          <p:nvPr/>
        </p:nvPicPr>
        <p:blipFill>
          <a:blip r:embed="rId2" cstate="print"/>
          <a:srcRect l="898" t="12112" r="5835" b="3634"/>
          <a:stretch>
            <a:fillRect/>
          </a:stretch>
        </p:blipFill>
        <p:spPr bwMode="auto">
          <a:xfrm>
            <a:off x="0" y="332656"/>
            <a:ext cx="9144000" cy="617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prx.livejournal.net/f7c17f949a223e0f57666ae8a8ec52f01ca6f908/dAH3CsM4ho4CLnOC06615cLDJZmGkveHId7PXRf4wWzwXCFZoTgYcA_zIqEcjDnQjvrFazk5-_b9w5l6VBMlSyV080dDu-xLDTXVoDyH0veJMJtDv5tap-NMqLlTAx7F"/>
          <p:cNvPicPr/>
          <p:nvPr/>
        </p:nvPicPr>
        <p:blipFill>
          <a:blip r:embed="rId2" cstate="print"/>
          <a:srcRect t="1884" b="7537"/>
          <a:stretch>
            <a:fillRect/>
          </a:stretch>
        </p:blipFill>
        <p:spPr bwMode="auto">
          <a:xfrm>
            <a:off x="611561" y="0"/>
            <a:ext cx="7931940" cy="686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6" y="204716"/>
            <a:ext cx="9150576" cy="642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iles.adme.ru/files/news/part_6/69951/nenez2.jpg"/>
          <p:cNvPicPr/>
          <p:nvPr/>
        </p:nvPicPr>
        <p:blipFill>
          <a:blip r:embed="rId2" cstate="print"/>
          <a:srcRect l="435" t="5201" r="435" b="5721"/>
          <a:stretch>
            <a:fillRect/>
          </a:stretch>
        </p:blipFill>
        <p:spPr bwMode="auto">
          <a:xfrm>
            <a:off x="-2361" y="13648"/>
            <a:ext cx="9146361" cy="681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3061</TotalTime>
  <Words>358</Words>
  <Application>Microsoft Office PowerPoint</Application>
  <PresentationFormat>Экран (4:3)</PresentationFormat>
  <Paragraphs>93</Paragraphs>
  <Slides>82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Тема Office</vt:lpstr>
      <vt:lpstr>БРЕНДИНГ РЕГИОНОВ И ГОРОДОВ</vt:lpstr>
      <vt:lpstr> Бренд – название, термин, знак, символ, торговая марка или другая характеристика, отличающая товар или услугу от других товаров и услуг  Бренд – комплекс информации, ярких образов, ассоциаций, связанных с объектом, исходя из восприятия названия или символики какого-либо производителя или продукта (услуги)  Бренд территории – совокупность уникальных качеств, отражающих своеобразие, ценностные, оригинальные характеристики данной территории, формирующие ассоциативно-эмоциональный образ территории, ставший широко известным и распространенным в информационном пространстве  </vt:lpstr>
      <vt:lpstr> Брендинг территории — это процесс формирования и управления брендом; он включает в себя создание бренда, его позиционирование, продвижение, изменение и обновление (ребрендинг)   Цель брендинга территории — разработка инструментов формирования положительного имиджа, повышения конкурентоспособности территории, с целью завоевания внешних рынков, привлечения инвесторов, туристов, новых жителей и квалифицированных мигрантов</vt:lpstr>
      <vt:lpstr> Бренд территории состоит из элементов:    - визуальная коммуникация  – логотип, слоган, фирменные элементы  - ядро бренда – идентичность территории   - платформу бренда – имидж, ценности  территории   - миссию – целеполагание развития территории  </vt:lpstr>
      <vt:lpstr> Логотип и слоган – визуальное и символическое выражение бренда, а также его нематериальные атрибуты. Символ бренда (слоган или логотип) позволяет его запоминать и правильно трактовать, то есть ассоциировать с определенным местом, набором качеств и других характеристик.   Имидж региона – ценностные характеристики территории, ассоциации потребителей, связанные с этим, их эмоции и впечатления  Миссия региона – общее видение направлений использования экономического, социально-культурного, рекреационного  потенциала территории.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309</cp:revision>
  <dcterms:created xsi:type="dcterms:W3CDTF">2018-09-09T10:09:26Z</dcterms:created>
  <dcterms:modified xsi:type="dcterms:W3CDTF">2018-10-18T09:13:50Z</dcterms:modified>
</cp:coreProperties>
</file>